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3" r:id="rId5"/>
    <p:sldId id="262" r:id="rId6"/>
    <p:sldId id="256" r:id="rId7"/>
    <p:sldId id="261" r:id="rId8"/>
    <p:sldId id="257" r:id="rId9"/>
    <p:sldId id="259" r:id="rId10"/>
    <p:sldId id="260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BC8426-3200-7F8A-3D8C-8BB07F68A02C}" v="3" dt="2024-10-08T07:20:06.0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1AAB8772-C3EC-9D24-2219-09AE68F070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52" y="95621"/>
            <a:ext cx="3161681" cy="3094264"/>
          </a:xfrm>
          <a:prstGeom prst="rect">
            <a:avLst/>
          </a:prstGeom>
        </p:spPr>
      </p:pic>
      <p:pic>
        <p:nvPicPr>
          <p:cNvPr id="5" name="Picture 5" descr="Graphical user interface, website, calendar&#10;&#10;Description automatically generated">
            <a:extLst>
              <a:ext uri="{FF2B5EF4-FFF2-40B4-BE49-F238E27FC236}">
                <a16:creationId xmlns:a16="http://schemas.microsoft.com/office/drawing/2014/main" id="{31B80F21-3DC6-03EE-B5CC-8532CCD2EF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0920" y="3286826"/>
            <a:ext cx="8868888" cy="3352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246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A7681DD-3B09-7BB2-5A46-F59F77CE56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212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074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77A7D827-7BAC-120A-55FC-13C64F790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69" y="128"/>
            <a:ext cx="12061633" cy="22214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5EB18B5-6FC8-FF3D-227B-A140EDA27773}"/>
              </a:ext>
            </a:extLst>
          </p:cNvPr>
          <p:cNvSpPr txBox="1"/>
          <p:nvPr/>
        </p:nvSpPr>
        <p:spPr>
          <a:xfrm>
            <a:off x="1615807" y="2244685"/>
            <a:ext cx="8637222" cy="1323439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0" dirty="0">
                <a:cs typeface="Calibri"/>
              </a:rPr>
              <a:t>Rights are </a:t>
            </a:r>
            <a:r>
              <a:rPr lang="en-US" sz="8000" dirty="0">
                <a:solidFill>
                  <a:srgbClr val="00B0F0"/>
                </a:solidFill>
                <a:cs typeface="Calibri"/>
              </a:rPr>
              <a:t>Universal</a:t>
            </a:r>
            <a:r>
              <a:rPr lang="en-US" sz="8000" dirty="0"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5EB18B5-6FC8-FF3D-227B-A140EDA27773}"/>
              </a:ext>
            </a:extLst>
          </p:cNvPr>
          <p:cNvSpPr txBox="1"/>
          <p:nvPr/>
        </p:nvSpPr>
        <p:spPr>
          <a:xfrm>
            <a:off x="1799421" y="2244685"/>
            <a:ext cx="8637222" cy="1323439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0" dirty="0">
                <a:cs typeface="Calibri"/>
              </a:rPr>
              <a:t>Rights are </a:t>
            </a:r>
            <a:r>
              <a:rPr lang="en-US" sz="8000" dirty="0">
                <a:solidFill>
                  <a:srgbClr val="00B0F0"/>
                </a:solidFill>
                <a:cs typeface="Calibri"/>
              </a:rPr>
              <a:t>Inherent</a:t>
            </a:r>
            <a:r>
              <a:rPr lang="en-US" sz="8000" dirty="0">
                <a:cs typeface="Calibri"/>
              </a:rPr>
              <a:t>.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BC9A9458-4649-294E-43B4-4F2E1D42F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1" y="2307"/>
            <a:ext cx="12116717" cy="150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4108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5EB18B5-6FC8-FF3D-227B-A140EDA27773}"/>
              </a:ext>
            </a:extLst>
          </p:cNvPr>
          <p:cNvSpPr txBox="1"/>
          <p:nvPr/>
        </p:nvSpPr>
        <p:spPr>
          <a:xfrm>
            <a:off x="1799421" y="2373215"/>
            <a:ext cx="8637222" cy="1200329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7200" dirty="0">
                <a:cs typeface="Calibri"/>
              </a:rPr>
              <a:t>Rights are </a:t>
            </a:r>
            <a:r>
              <a:rPr lang="en-US" sz="7200" dirty="0">
                <a:solidFill>
                  <a:srgbClr val="00B0F0"/>
                </a:solidFill>
                <a:cs typeface="Calibri"/>
              </a:rPr>
              <a:t>Inalienable</a:t>
            </a:r>
            <a:r>
              <a:rPr lang="en-US" sz="7200" dirty="0">
                <a:cs typeface="Calibri"/>
              </a:rPr>
              <a:t>.</a:t>
            </a:r>
          </a:p>
        </p:txBody>
      </p:sp>
      <p:pic>
        <p:nvPicPr>
          <p:cNvPr id="2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A881A0AE-D62A-2192-48E9-3BEE6C630C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89" y="-1690"/>
            <a:ext cx="12153440" cy="143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523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5EB18B5-6FC8-FF3D-227B-A140EDA27773}"/>
              </a:ext>
            </a:extLst>
          </p:cNvPr>
          <p:cNvSpPr txBox="1"/>
          <p:nvPr/>
        </p:nvSpPr>
        <p:spPr>
          <a:xfrm>
            <a:off x="1193495" y="2400758"/>
            <a:ext cx="9757267" cy="1200329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7200" dirty="0">
                <a:cs typeface="Calibri"/>
              </a:rPr>
              <a:t>Rights are </a:t>
            </a:r>
            <a:r>
              <a:rPr lang="en-US" sz="7200" dirty="0">
                <a:solidFill>
                  <a:srgbClr val="00B0F0"/>
                </a:solidFill>
                <a:cs typeface="Calibri"/>
              </a:rPr>
              <a:t>Unconditional</a:t>
            </a:r>
            <a:r>
              <a:rPr lang="en-US" sz="7200" dirty="0">
                <a:cs typeface="Calibri"/>
              </a:rPr>
              <a:t>.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940B3302-7B07-CF40-129E-C0D6480ECD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2765" b="-459"/>
          <a:stretch/>
        </p:blipFill>
        <p:spPr>
          <a:xfrm>
            <a:off x="14690" y="2444"/>
            <a:ext cx="12126137" cy="2014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148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5EB18B5-6FC8-FF3D-227B-A140EDA27773}"/>
              </a:ext>
            </a:extLst>
          </p:cNvPr>
          <p:cNvSpPr txBox="1"/>
          <p:nvPr/>
        </p:nvSpPr>
        <p:spPr>
          <a:xfrm>
            <a:off x="1624988" y="2244685"/>
            <a:ext cx="8976908" cy="1323439"/>
          </a:xfrm>
          <a:prstGeom prst="rect">
            <a:avLst/>
          </a:prstGeom>
          <a:noFill/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0" dirty="0">
                <a:cs typeface="Calibri"/>
              </a:rPr>
              <a:t>Rights are </a:t>
            </a:r>
            <a:r>
              <a:rPr lang="en-US" sz="8000" dirty="0">
                <a:solidFill>
                  <a:srgbClr val="00B0F0"/>
                </a:solidFill>
                <a:cs typeface="Calibri"/>
              </a:rPr>
              <a:t>Indivisible</a:t>
            </a:r>
            <a:r>
              <a:rPr lang="en-US" sz="8000" dirty="0">
                <a:cs typeface="Calibri"/>
              </a:rPr>
              <a:t>.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29737C31-16E1-058F-2EB4-E8E43A0DC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90" y="1443"/>
            <a:ext cx="12098354" cy="1750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28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E9B8CAC9-AE7C-0065-20F8-B6285722C730}"/>
              </a:ext>
            </a:extLst>
          </p:cNvPr>
          <p:cNvSpPr/>
          <p:nvPr/>
        </p:nvSpPr>
        <p:spPr>
          <a:xfrm>
            <a:off x="613560" y="188025"/>
            <a:ext cx="10648206" cy="5739738"/>
          </a:xfrm>
          <a:prstGeom prst="wedgeEllipseCallou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chemeClr val="tx1"/>
                </a:solidFill>
                <a:ea typeface="+mn-lt"/>
                <a:cs typeface="+mn-lt"/>
              </a:rPr>
              <a:t>"Rights are for </a:t>
            </a:r>
            <a:r>
              <a:rPr lang="en-US" sz="4800" dirty="0">
                <a:solidFill>
                  <a:schemeClr val="tx1"/>
                </a:solidFill>
                <a:highlight>
                  <a:srgbClr val="FFFF00"/>
                </a:highlight>
                <a:ea typeface="+mn-lt"/>
                <a:cs typeface="+mn-lt"/>
              </a:rPr>
              <a:t>a</a:t>
            </a:r>
            <a:r>
              <a:rPr lang="en-US" sz="4800" dirty="0">
                <a:solidFill>
                  <a:schemeClr val="tx1"/>
                </a:solidFill>
                <a:ea typeface="+mn-lt"/>
                <a:cs typeface="+mn-lt"/>
              </a:rPr>
              <a:t>ll children, they are there from </a:t>
            </a:r>
            <a:r>
              <a:rPr lang="en-US" sz="4800" dirty="0">
                <a:solidFill>
                  <a:schemeClr val="tx1"/>
                </a:solidFill>
                <a:highlight>
                  <a:srgbClr val="FFFF00"/>
                </a:highlight>
                <a:ea typeface="+mn-lt"/>
                <a:cs typeface="+mn-lt"/>
              </a:rPr>
              <a:t>b</a:t>
            </a:r>
            <a:r>
              <a:rPr lang="en-US" sz="4800" dirty="0">
                <a:solidFill>
                  <a:schemeClr val="tx1"/>
                </a:solidFill>
                <a:ea typeface="+mn-lt"/>
                <a:cs typeface="+mn-lt"/>
              </a:rPr>
              <a:t>irth, they </a:t>
            </a:r>
            <a:r>
              <a:rPr lang="en-US" sz="4800" dirty="0">
                <a:solidFill>
                  <a:schemeClr val="tx1"/>
                </a:solidFill>
                <a:highlight>
                  <a:srgbClr val="FFFF00"/>
                </a:highlight>
                <a:ea typeface="+mn-lt"/>
                <a:cs typeface="+mn-lt"/>
              </a:rPr>
              <a:t>c</a:t>
            </a:r>
            <a:r>
              <a:rPr lang="en-US" sz="4800" dirty="0">
                <a:solidFill>
                  <a:schemeClr val="tx1"/>
                </a:solidFill>
                <a:ea typeface="+mn-lt"/>
                <a:cs typeface="+mn-lt"/>
              </a:rPr>
              <a:t>annot be taken away, they </a:t>
            </a:r>
            <a:r>
              <a:rPr lang="en-US" sz="4800" dirty="0">
                <a:solidFill>
                  <a:schemeClr val="tx1"/>
                </a:solidFill>
                <a:highlight>
                  <a:srgbClr val="FFFF00"/>
                </a:highlight>
                <a:ea typeface="+mn-lt"/>
                <a:cs typeface="+mn-lt"/>
              </a:rPr>
              <a:t>d</a:t>
            </a:r>
            <a:r>
              <a:rPr lang="en-US" sz="4800" dirty="0">
                <a:solidFill>
                  <a:schemeClr val="tx1"/>
                </a:solidFill>
                <a:ea typeface="+mn-lt"/>
                <a:cs typeface="+mn-lt"/>
              </a:rPr>
              <a:t>o not have to be earnt and they are </a:t>
            </a:r>
            <a:r>
              <a:rPr lang="en-US" sz="4800" dirty="0">
                <a:solidFill>
                  <a:schemeClr val="tx1"/>
                </a:solidFill>
                <a:highlight>
                  <a:srgbClr val="FFFF00"/>
                </a:highlight>
                <a:ea typeface="+mn-lt"/>
                <a:cs typeface="+mn-lt"/>
              </a:rPr>
              <a:t>e</a:t>
            </a:r>
            <a:r>
              <a:rPr lang="en-US" sz="4800" dirty="0">
                <a:solidFill>
                  <a:schemeClr val="tx1"/>
                </a:solidFill>
                <a:ea typeface="+mn-lt"/>
                <a:cs typeface="+mn-lt"/>
              </a:rPr>
              <a:t>qually important."</a:t>
            </a:r>
          </a:p>
        </p:txBody>
      </p:sp>
    </p:spTree>
    <p:extLst>
      <p:ext uri="{BB962C8B-B14F-4D97-AF65-F5344CB8AC3E}">
        <p14:creationId xmlns:p14="http://schemas.microsoft.com/office/powerpoint/2010/main" val="41589578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Lets understand Equity and Equality">
            <a:extLst>
              <a:ext uri="{FF2B5EF4-FFF2-40B4-BE49-F238E27FC236}">
                <a16:creationId xmlns:a16="http://schemas.microsoft.com/office/drawing/2014/main" id="{D61C9B2C-D28E-1B81-A129-869A469F78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6214" y="740418"/>
            <a:ext cx="7330348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ACD2FF-B49A-4C4B-952A-9EE21DCE5B77}"/>
              </a:ext>
            </a:extLst>
          </p:cNvPr>
          <p:cNvSpPr txBox="1"/>
          <p:nvPr/>
        </p:nvSpPr>
        <p:spPr>
          <a:xfrm>
            <a:off x="9014327" y="1695635"/>
            <a:ext cx="297052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dirty="0"/>
              <a:t>What is the same/different in the two images?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What does equality mean?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What does equity mean?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How might this look in our classrooms?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Can you think of a time when you have needed some support </a:t>
            </a:r>
            <a:r>
              <a:rPr lang="en-GB"/>
              <a:t>to achieve a goal?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54789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2f5ad65-7b50-424d-b6c9-b8996d629881">
      <Terms xmlns="http://schemas.microsoft.com/office/infopath/2007/PartnerControls"/>
    </lcf76f155ced4ddcb4097134ff3c332f>
    <TaxCatchAll xmlns="47c9a9f1-703d-4280-927b-1074eb7ef86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F9F5208B3CF004E9CEF0D2277D42920" ma:contentTypeVersion="17" ma:contentTypeDescription="Create a new document." ma:contentTypeScope="" ma:versionID="9396aa8536a22a0f93b89366d2e9b2e8">
  <xsd:schema xmlns:xsd="http://www.w3.org/2001/XMLSchema" xmlns:xs="http://www.w3.org/2001/XMLSchema" xmlns:p="http://schemas.microsoft.com/office/2006/metadata/properties" xmlns:ns2="d2f5ad65-7b50-424d-b6c9-b8996d629881" xmlns:ns3="47c9a9f1-703d-4280-927b-1074eb7ef86a" targetNamespace="http://schemas.microsoft.com/office/2006/metadata/properties" ma:root="true" ma:fieldsID="b693fa9afeed2d4f58cb785121e1ed4f" ns2:_="" ns3:_="">
    <xsd:import namespace="d2f5ad65-7b50-424d-b6c9-b8996d629881"/>
    <xsd:import namespace="47c9a9f1-703d-4280-927b-1074eb7ef86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f5ad65-7b50-424d-b6c9-b8996d62988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0cf44850-e72e-43a2-89c8-222bfdf97a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c9a9f1-703d-4280-927b-1074eb7ef86a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5c92f635-9dc5-4f4f-8f74-58792e4c0826}" ma:internalName="TaxCatchAll" ma:showField="CatchAllData" ma:web="47c9a9f1-703d-4280-927b-1074eb7ef86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DDB0A9-BB1A-437C-B5CC-C2F9BF9FAE8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5558E34-9099-45F1-8BEA-D12ED93EF84B}">
  <ds:schemaRefs>
    <ds:schemaRef ds:uri="http://schemas.microsoft.com/office/2006/metadata/properties"/>
    <ds:schemaRef ds:uri="http://schemas.microsoft.com/office/infopath/2007/PartnerControls"/>
    <ds:schemaRef ds:uri="d2f5ad65-7b50-424d-b6c9-b8996d629881"/>
    <ds:schemaRef ds:uri="47c9a9f1-703d-4280-927b-1074eb7ef86a"/>
  </ds:schemaRefs>
</ds:datastoreItem>
</file>

<file path=customXml/itemProps3.xml><?xml version="1.0" encoding="utf-8"?>
<ds:datastoreItem xmlns:ds="http://schemas.openxmlformats.org/officeDocument/2006/customXml" ds:itemID="{4B204127-E8B8-4B15-8B16-0BAD47F4F3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f5ad65-7b50-424d-b6c9-b8996d629881"/>
    <ds:schemaRef ds:uri="47c9a9f1-703d-4280-927b-1074eb7ef86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98</Words>
  <Application>Microsoft Office PowerPoint</Application>
  <PresentationFormat>Widescreen</PresentationFormat>
  <Paragraphs>15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Kwouk</dc:creator>
  <cp:lastModifiedBy>Briony Kwouk</cp:lastModifiedBy>
  <cp:revision>156</cp:revision>
  <dcterms:created xsi:type="dcterms:W3CDTF">2023-02-24T12:52:48Z</dcterms:created>
  <dcterms:modified xsi:type="dcterms:W3CDTF">2024-11-10T17:01:45Z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0x010100BF9F5208B3CF004E9CEF0D2277D42920</vt:lpwstr>
  </property>
  <property fmtid="{D5CDD505-2E9C-101B-9397-08002B2CF9AE}" pid="3" name="MediaServiceImageTags">
    <vt:lpwstr/>
  </property>
</Properties>
</file>