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56" r:id="rId5"/>
    <p:sldId id="257" r:id="rId6"/>
    <p:sldId id="258" r:id="rId7"/>
    <p:sldId id="259" r:id="rId8"/>
    <p:sldId id="260"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96FA05-F4D7-4B83-9FDE-304E9D3100D6}" type="datetimeFigureOut">
              <a:rPr lang="en-GB" smtClean="0"/>
              <a:t>10/11/2024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EE2576-1AEA-4C24-9162-2E3B480AC10D}" type="slidenum">
              <a:rPr lang="en-GB" smtClean="0"/>
              <a:t>‹#›</a:t>
            </a:fld>
            <a:endParaRPr lang="en-GB"/>
          </a:p>
        </p:txBody>
      </p:sp>
    </p:spTree>
    <p:extLst>
      <p:ext uri="{BB962C8B-B14F-4D97-AF65-F5344CB8AC3E}">
        <p14:creationId xmlns:p14="http://schemas.microsoft.com/office/powerpoint/2010/main" val="1553710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Which school rule do you think my assembly might be </a:t>
            </a:r>
            <a:r>
              <a:rPr lang="en-GB"/>
              <a:t>on today?</a:t>
            </a:r>
          </a:p>
        </p:txBody>
      </p:sp>
      <p:sp>
        <p:nvSpPr>
          <p:cNvPr id="4" name="Slide Number Placeholder 3"/>
          <p:cNvSpPr>
            <a:spLocks noGrp="1"/>
          </p:cNvSpPr>
          <p:nvPr>
            <p:ph type="sldNum" sz="quarter" idx="5"/>
          </p:nvPr>
        </p:nvSpPr>
        <p:spPr/>
        <p:txBody>
          <a:bodyPr/>
          <a:lstStyle/>
          <a:p>
            <a:fld id="{FBEE2576-1AEA-4C24-9162-2E3B480AC10D}" type="slidenum">
              <a:rPr lang="en-GB" smtClean="0"/>
              <a:t>1</a:t>
            </a:fld>
            <a:endParaRPr lang="en-GB"/>
          </a:p>
        </p:txBody>
      </p:sp>
    </p:spTree>
    <p:extLst>
      <p:ext uri="{BB962C8B-B14F-4D97-AF65-F5344CB8AC3E}">
        <p14:creationId xmlns:p14="http://schemas.microsoft.com/office/powerpoint/2010/main" val="3932356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Why do players shake hands before a match? Gather the children’s opinions. Establish the handshake is a way of showing you intend to play fairly and value your opponents. Tell the assembly: A handshake is a mark of respect. And mutual respect - respect between one another - is what today’s assembly is about. Indicate the words ‘Mutual respect’ on the display image. Explain: the word ‘mutual’ means shared between people. Now ask: But what does ‘respect’ mean? It’s a word you hear a lot, especially in school. What does respect mean to you? Gather and list the children’s suggestions. End with: Here is what pupils Amelie and </a:t>
            </a:r>
            <a:r>
              <a:rPr lang="en-GB" dirty="0" err="1"/>
              <a:t>Shaeya</a:t>
            </a:r>
            <a:r>
              <a:rPr lang="en-GB" dirty="0"/>
              <a:t> found out when they asked people in their school community what respect means to them.</a:t>
            </a:r>
          </a:p>
        </p:txBody>
      </p:sp>
      <p:sp>
        <p:nvSpPr>
          <p:cNvPr id="4" name="Slide Number Placeholder 3"/>
          <p:cNvSpPr>
            <a:spLocks noGrp="1"/>
          </p:cNvSpPr>
          <p:nvPr>
            <p:ph type="sldNum" sz="quarter" idx="5"/>
          </p:nvPr>
        </p:nvSpPr>
        <p:spPr/>
        <p:txBody>
          <a:bodyPr/>
          <a:lstStyle/>
          <a:p>
            <a:fld id="{FBEE2576-1AEA-4C24-9162-2E3B480AC10D}" type="slidenum">
              <a:rPr lang="en-GB" smtClean="0"/>
              <a:t>2</a:t>
            </a:fld>
            <a:endParaRPr lang="en-GB"/>
          </a:p>
        </p:txBody>
      </p:sp>
    </p:spTree>
    <p:extLst>
      <p:ext uri="{BB962C8B-B14F-4D97-AF65-F5344CB8AC3E}">
        <p14:creationId xmlns:p14="http://schemas.microsoft.com/office/powerpoint/2010/main" val="3029677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duty bearers, all adults at this school are making sure you can enjoy the rights that you are entitled to. All of your rights have respect at the core but I’ve selected just some of the rights that I think are particularly about respect you talk to you about today.</a:t>
            </a:r>
          </a:p>
          <a:p>
            <a:r>
              <a:rPr lang="en-GB" dirty="0"/>
              <a:t>3 – You are all very important. Your health, your wellbeing, your education are all very important to us so we make sue that we always do what is </a:t>
            </a:r>
            <a:r>
              <a:rPr lang="en-GB"/>
              <a:t>best for you.</a:t>
            </a:r>
            <a:endParaRPr lang="en-GB" dirty="0"/>
          </a:p>
          <a:p>
            <a:r>
              <a:rPr lang="en-GB" dirty="0"/>
              <a:t>12 – the adults value your view and opinions. We show you respect by listening to what you have to say. It’s why we have our SC. It’s why we ask you to contribute in lessons – lessons aren’t just about the teacher standing at the front and talking, there’s always an element of pupil participation too. We might, for example, in an English lesson, ask you tell us what you think about a book or a character in a book.  </a:t>
            </a:r>
          </a:p>
          <a:p>
            <a:r>
              <a:rPr lang="en-GB" dirty="0"/>
              <a:t>14 – we respect and celebrate diversity in this school and part of that is welcoming people of different religions and valuing everyone’s thoughts and opinions, even if those thoughts and opinions are different to our own. You might completely disagree with a friend about something but being respectful towards each other means accepting that other people may think differently to us and that’s ok. Some people in this school believe in God and have strong views about their religion, others perhaps don’t believe in God or don’t belong to a particular religion but we all respect each other.</a:t>
            </a:r>
          </a:p>
          <a:p>
            <a:r>
              <a:rPr lang="en-GB" dirty="0"/>
              <a:t>16 – respecting other people’s privacy is really important and nobody should be pressured into sharing information that they are not comfortable sharing.</a:t>
            </a:r>
          </a:p>
          <a:p>
            <a:r>
              <a:rPr lang="en-GB" dirty="0"/>
              <a:t>19 – self explanatory. If we respect people then we treat them as we would want to be treated.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37 – You all know that if children at this school don’t make good choices, for example if they disrupt learning for others in the class or they treat someone in an unkind way, then there will be consequences for that behaviour, </a:t>
            </a:r>
            <a:r>
              <a:rPr lang="en-GB" dirty="0" err="1"/>
              <a:t>e.g</a:t>
            </a:r>
            <a:r>
              <a:rPr lang="en-GB" dirty="0"/>
              <a:t> a yellow or red card or a missed playtime or perhaps a conversation with Mrs Foster and the purpose of those consequences is to help the child see what went wrong and to help them think about making things right and how they might behave differently in future.  The purpose of these consequences IS NOT to make children feel frightened or silly or embarrassed and that’s because we respect the dignity of every child in this school. </a:t>
            </a:r>
            <a:r>
              <a:rPr lang="en-GB" b="0" i="0" dirty="0">
                <a:solidFill>
                  <a:srgbClr val="152644"/>
                </a:solidFill>
                <a:effectLst/>
                <a:latin typeface="Nunito light" panose="020B0604020202020204" pitchFamily="2" charset="0"/>
              </a:rPr>
              <a:t>Respect for human dignity means that we should be friendly and kind to others and it is wrong to hurt other people or make them feel bad about themselves.</a:t>
            </a:r>
          </a:p>
          <a:p>
            <a:pPr algn="l"/>
            <a:r>
              <a:rPr lang="en-GB" dirty="0"/>
              <a:t>Remember dignity means someone’s importance and worth as a person. </a:t>
            </a:r>
            <a:r>
              <a:rPr lang="en-GB" b="0" i="0" dirty="0">
                <a:solidFill>
                  <a:srgbClr val="152644"/>
                </a:solidFill>
                <a:effectLst/>
                <a:latin typeface="Nunito light" panose="020B0604020202020204" pitchFamily="2" charset="0"/>
              </a:rPr>
              <a:t>Every human being is unique, important and special. This is what we mean by dignity and dignity underpins all children’s human rights. You have all these rights plus all the others because you are all important and worthy of respect.</a:t>
            </a:r>
          </a:p>
          <a:p>
            <a:endParaRPr lang="en-GB" dirty="0"/>
          </a:p>
        </p:txBody>
      </p:sp>
      <p:sp>
        <p:nvSpPr>
          <p:cNvPr id="4" name="Slide Number Placeholder 3"/>
          <p:cNvSpPr>
            <a:spLocks noGrp="1"/>
          </p:cNvSpPr>
          <p:nvPr>
            <p:ph type="sldNum" sz="quarter" idx="5"/>
          </p:nvPr>
        </p:nvSpPr>
        <p:spPr/>
        <p:txBody>
          <a:bodyPr/>
          <a:lstStyle/>
          <a:p>
            <a:fld id="{FBEE2576-1AEA-4C24-9162-2E3B480AC10D}" type="slidenum">
              <a:rPr lang="en-GB" smtClean="0"/>
              <a:t>6</a:t>
            </a:fld>
            <a:endParaRPr lang="en-GB"/>
          </a:p>
        </p:txBody>
      </p:sp>
    </p:spTree>
    <p:extLst>
      <p:ext uri="{BB962C8B-B14F-4D97-AF65-F5344CB8AC3E}">
        <p14:creationId xmlns:p14="http://schemas.microsoft.com/office/powerpoint/2010/main" val="741096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040B1-AA2B-4BE0-9181-D083FA6A5D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48335A-547A-4903-87EB-BD5D89E4A0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A5D4D6-3A3E-4039-973E-A8EEAB8A9541}"/>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5" name="Footer Placeholder 4">
            <a:extLst>
              <a:ext uri="{FF2B5EF4-FFF2-40B4-BE49-F238E27FC236}">
                <a16:creationId xmlns:a16="http://schemas.microsoft.com/office/drawing/2014/main" id="{3932634C-58DD-4636-BEFE-E18AF95B0B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EA5505-2EA4-4A71-AD67-0FEECBB1E3F7}"/>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1695331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96835-B8E3-40AC-AC32-957A932D2D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38B0C0-8C43-42AC-9118-389F8CD27C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9304D0-93F3-4001-A68C-92AB42908336}"/>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5" name="Footer Placeholder 4">
            <a:extLst>
              <a:ext uri="{FF2B5EF4-FFF2-40B4-BE49-F238E27FC236}">
                <a16:creationId xmlns:a16="http://schemas.microsoft.com/office/drawing/2014/main" id="{6D2235AF-D668-41C0-A1D9-DEDEB75A6B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77FA05-4767-4DE4-BCF9-9A9F0B58A2F4}"/>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4151661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5A338-7BCA-4FFB-9EA7-B36404C9DF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D13639-A9BF-4403-85C7-5A87E138DA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8E9A24-2902-44AD-9860-69DCE1BD6330}"/>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5" name="Footer Placeholder 4">
            <a:extLst>
              <a:ext uri="{FF2B5EF4-FFF2-40B4-BE49-F238E27FC236}">
                <a16:creationId xmlns:a16="http://schemas.microsoft.com/office/drawing/2014/main" id="{7C7AB31E-12A5-4416-9C4F-1E558816DA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199777-9264-4912-8C34-1A9C44F6B812}"/>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770679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D4203-AF6F-4254-A80E-0609359ECB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B65259-2854-4432-B21A-C7DB03E144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943536-01E3-473F-8163-9A7452984A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216ED3-1BF0-4F18-B344-9A9DAA5CE37D}"/>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6" name="Footer Placeholder 5">
            <a:extLst>
              <a:ext uri="{FF2B5EF4-FFF2-40B4-BE49-F238E27FC236}">
                <a16:creationId xmlns:a16="http://schemas.microsoft.com/office/drawing/2014/main" id="{69C838AA-4465-4D15-918F-3353CE8A4E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341B56-050D-4704-9E90-B4D151627A14}"/>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4095501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8F2B7-5A77-4425-A8CB-E4498E4BAE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63E4CF-B96D-48DB-9895-3F79343158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CB3BD7-DAD5-48F2-95EF-5FF347E2DD2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E440E3-C6E6-4674-A85C-C773527EC6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3980F4-B21A-4120-8BB5-86D01A9C3F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499307-F1E4-4DD9-BD87-D4CC261E11E9}"/>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8" name="Footer Placeholder 7">
            <a:extLst>
              <a:ext uri="{FF2B5EF4-FFF2-40B4-BE49-F238E27FC236}">
                <a16:creationId xmlns:a16="http://schemas.microsoft.com/office/drawing/2014/main" id="{6A63AB71-3279-4B3B-A1E9-B1B587DB1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18D378-3DF7-45BB-8310-3D7426426D56}"/>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263115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0B5D4-9792-47E9-868F-391BA4202C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0AE983-0292-43FD-9BC4-386C2D533BD5}"/>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4" name="Footer Placeholder 3">
            <a:extLst>
              <a:ext uri="{FF2B5EF4-FFF2-40B4-BE49-F238E27FC236}">
                <a16:creationId xmlns:a16="http://schemas.microsoft.com/office/drawing/2014/main" id="{258D502B-A383-4494-B0FE-A382C50B5A9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27B7F4-0973-4B6D-BDBB-DA175947A4C9}"/>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933413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E59FA8-48B7-4210-9450-907BFF9135D8}"/>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3" name="Footer Placeholder 2">
            <a:extLst>
              <a:ext uri="{FF2B5EF4-FFF2-40B4-BE49-F238E27FC236}">
                <a16:creationId xmlns:a16="http://schemas.microsoft.com/office/drawing/2014/main" id="{611E009F-23C1-4D0C-99A8-83CA6A0636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0F8BC46-099A-451B-A3E9-B6F99A33A1C9}"/>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1069278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66662-2112-41E0-8961-E96E45ADA9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D851D7-9994-46AB-88EB-166B6EBEB8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FD6D7B-C091-4227-900C-E21A3C7E23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BB0083-2B86-428B-94F7-CBEC98EDADC2}"/>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6" name="Footer Placeholder 5">
            <a:extLst>
              <a:ext uri="{FF2B5EF4-FFF2-40B4-BE49-F238E27FC236}">
                <a16:creationId xmlns:a16="http://schemas.microsoft.com/office/drawing/2014/main" id="{3F5951E9-0522-4406-AD34-C04FAAAD9D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3F7AAE-E51A-4F8A-B1FE-ABD2E886D475}"/>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159715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282BB-AB9F-47CE-8D97-604C924D55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D77E15-ED39-4F74-BAE9-7F8E36BB32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3AEE87B-82FD-4773-8D09-3F2383FD24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70AC01-C564-47BF-A1E2-1D8460A059C7}"/>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6" name="Footer Placeholder 5">
            <a:extLst>
              <a:ext uri="{FF2B5EF4-FFF2-40B4-BE49-F238E27FC236}">
                <a16:creationId xmlns:a16="http://schemas.microsoft.com/office/drawing/2014/main" id="{F6FD58CA-CA8A-4743-B3F7-EA7143E8FE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9B34D5-348C-47B7-9B9A-A55DFE5DE43A}"/>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872702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3B858-00A7-4141-9F63-7317F28D01B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4A5998-A2AD-4660-A792-89079C5E40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DBB2AC-20F2-4542-89C1-780F9D76103D}"/>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5" name="Footer Placeholder 4">
            <a:extLst>
              <a:ext uri="{FF2B5EF4-FFF2-40B4-BE49-F238E27FC236}">
                <a16:creationId xmlns:a16="http://schemas.microsoft.com/office/drawing/2014/main" id="{92664F7D-4C8F-4CFC-A1FE-FDC241409E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142CD2-3075-4D2B-B756-5CED0D38B8E5}"/>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2702705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086312-6B52-42AD-9469-176F48C51C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195937-592D-469F-98F8-B510FE7DC9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3865B8-8C95-4768-8157-AFBE179850D8}"/>
              </a:ext>
            </a:extLst>
          </p:cNvPr>
          <p:cNvSpPr>
            <a:spLocks noGrp="1"/>
          </p:cNvSpPr>
          <p:nvPr>
            <p:ph type="dt" sz="half" idx="10"/>
          </p:nvPr>
        </p:nvSpPr>
        <p:spPr/>
        <p:txBody>
          <a:bodyPr/>
          <a:lstStyle/>
          <a:p>
            <a:fld id="{D3A9A719-F326-45EE-AB6F-029FCA4C7303}" type="datetimeFigureOut">
              <a:rPr lang="en-GB" smtClean="0"/>
              <a:t>10/11/2024</a:t>
            </a:fld>
            <a:endParaRPr lang="en-GB"/>
          </a:p>
        </p:txBody>
      </p:sp>
      <p:sp>
        <p:nvSpPr>
          <p:cNvPr id="5" name="Footer Placeholder 4">
            <a:extLst>
              <a:ext uri="{FF2B5EF4-FFF2-40B4-BE49-F238E27FC236}">
                <a16:creationId xmlns:a16="http://schemas.microsoft.com/office/drawing/2014/main" id="{2513D30F-F23C-42BA-B786-DDBBBBAF2A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DC1F2D-66FA-4A56-A5C6-627B7080AC77}"/>
              </a:ext>
            </a:extLst>
          </p:cNvPr>
          <p:cNvSpPr>
            <a:spLocks noGrp="1"/>
          </p:cNvSpPr>
          <p:nvPr>
            <p:ph type="sldNum" sz="quarter" idx="12"/>
          </p:nvPr>
        </p:nvSpPr>
        <p:spPr/>
        <p:txBody>
          <a:bodyPr/>
          <a:lstStyle/>
          <a:p>
            <a:fld id="{28929F0E-E95A-4A34-9F5C-860F08001737}" type="slidenum">
              <a:rPr lang="en-GB" smtClean="0"/>
              <a:t>‹#›</a:t>
            </a:fld>
            <a:endParaRPr lang="en-GB"/>
          </a:p>
        </p:txBody>
      </p:sp>
    </p:spTree>
    <p:extLst>
      <p:ext uri="{BB962C8B-B14F-4D97-AF65-F5344CB8AC3E}">
        <p14:creationId xmlns:p14="http://schemas.microsoft.com/office/powerpoint/2010/main" val="2680405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72C0F6-66F2-42D1-A5AD-8D5DDAEA1A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230BA0-D72B-4BD1-B27E-5550C2F81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6E3F6D-134E-49DB-89B1-083A826032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A9A719-F326-45EE-AB6F-029FCA4C7303}" type="datetimeFigureOut">
              <a:rPr lang="en-GB" smtClean="0"/>
              <a:t>10/11/2024</a:t>
            </a:fld>
            <a:endParaRPr lang="en-GB"/>
          </a:p>
        </p:txBody>
      </p:sp>
      <p:sp>
        <p:nvSpPr>
          <p:cNvPr id="5" name="Footer Placeholder 4">
            <a:extLst>
              <a:ext uri="{FF2B5EF4-FFF2-40B4-BE49-F238E27FC236}">
                <a16:creationId xmlns:a16="http://schemas.microsoft.com/office/drawing/2014/main" id="{36A10A67-4E85-4DFF-A756-8B0A1A66F5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A6DB70-C0AD-4872-B45A-B78CB6CBC5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929F0E-E95A-4A34-9F5C-860F08001737}" type="slidenum">
              <a:rPr lang="en-GB" smtClean="0"/>
              <a:t>‹#›</a:t>
            </a:fld>
            <a:endParaRPr lang="en-GB"/>
          </a:p>
        </p:txBody>
      </p:sp>
    </p:spTree>
    <p:extLst>
      <p:ext uri="{BB962C8B-B14F-4D97-AF65-F5344CB8AC3E}">
        <p14:creationId xmlns:p14="http://schemas.microsoft.com/office/powerpoint/2010/main" val="10851542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ideo" Target="https://www.youtube.com/embed/6FOUqQt3Kg0?feature=oembed" TargetMode="Externa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teach/school-radio/articles/zp8yhcw"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Aretha Franklin - Respect [1967] (Aretha's Original Version)">
            <a:hlinkClick r:id="" action="ppaction://media"/>
            <a:extLst>
              <a:ext uri="{FF2B5EF4-FFF2-40B4-BE49-F238E27FC236}">
                <a16:creationId xmlns:a16="http://schemas.microsoft.com/office/drawing/2014/main" id="{7D82D3C7-95A2-469B-B632-9AE3B7BC97B8}"/>
              </a:ext>
            </a:extLst>
          </p:cNvPr>
          <p:cNvPicPr>
            <a:picLocks noRot="1" noChangeAspect="1"/>
          </p:cNvPicPr>
          <p:nvPr>
            <a:videoFile r:link="rId1"/>
          </p:nvPr>
        </p:nvPicPr>
        <p:blipFill>
          <a:blip r:embed="rId4"/>
          <a:stretch>
            <a:fillRect/>
          </a:stretch>
        </p:blipFill>
        <p:spPr>
          <a:xfrm>
            <a:off x="2628900" y="539749"/>
            <a:ext cx="7505700" cy="5629276"/>
          </a:xfrm>
          <a:prstGeom prst="rect">
            <a:avLst/>
          </a:prstGeom>
        </p:spPr>
      </p:pic>
    </p:spTree>
    <p:extLst>
      <p:ext uri="{BB962C8B-B14F-4D97-AF65-F5344CB8AC3E}">
        <p14:creationId xmlns:p14="http://schemas.microsoft.com/office/powerpoint/2010/main" val="130880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372DB5-C135-47E5-B9BA-C38279648D63}"/>
              </a:ext>
            </a:extLst>
          </p:cNvPr>
          <p:cNvSpPr txBox="1"/>
          <p:nvPr/>
        </p:nvSpPr>
        <p:spPr>
          <a:xfrm>
            <a:off x="361950" y="6359009"/>
            <a:ext cx="6096000" cy="369332"/>
          </a:xfrm>
          <a:prstGeom prst="rect">
            <a:avLst/>
          </a:prstGeom>
          <a:noFill/>
        </p:spPr>
        <p:txBody>
          <a:bodyPr wrap="square">
            <a:spAutoFit/>
          </a:bodyPr>
          <a:lstStyle/>
          <a:p>
            <a:r>
              <a:rPr lang="en-GB" dirty="0">
                <a:hlinkClick r:id="rId3"/>
              </a:rPr>
              <a:t>British values - Mutual respect - BBC Teach</a:t>
            </a:r>
            <a:endParaRPr lang="en-GB" dirty="0"/>
          </a:p>
        </p:txBody>
      </p:sp>
      <p:pic>
        <p:nvPicPr>
          <p:cNvPr id="1028" name="Picture 4" descr="Real Madrid vs Man City: Antonio Rudiger's job 'was to stop Erling Haaland  and he did' - Chris Waddle - BBC Sport">
            <a:extLst>
              <a:ext uri="{FF2B5EF4-FFF2-40B4-BE49-F238E27FC236}">
                <a16:creationId xmlns:a16="http://schemas.microsoft.com/office/drawing/2014/main" id="{69572412-BF74-436C-900F-9DAF46E64E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0174" y="1189882"/>
            <a:ext cx="8810625" cy="49548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8565CF8-4752-4E60-8A0B-045582E3C974}"/>
              </a:ext>
            </a:extLst>
          </p:cNvPr>
          <p:cNvSpPr txBox="1"/>
          <p:nvPr/>
        </p:nvSpPr>
        <p:spPr>
          <a:xfrm>
            <a:off x="4124325" y="219075"/>
            <a:ext cx="3743325" cy="707886"/>
          </a:xfrm>
          <a:prstGeom prst="rect">
            <a:avLst/>
          </a:prstGeom>
          <a:noFill/>
        </p:spPr>
        <p:txBody>
          <a:bodyPr wrap="square" rtlCol="0">
            <a:spAutoFit/>
          </a:bodyPr>
          <a:lstStyle/>
          <a:p>
            <a:r>
              <a:rPr lang="en-GB" sz="4000" dirty="0"/>
              <a:t>Mutual Respect</a:t>
            </a:r>
          </a:p>
        </p:txBody>
      </p:sp>
    </p:spTree>
    <p:extLst>
      <p:ext uri="{BB962C8B-B14F-4D97-AF65-F5344CB8AC3E}">
        <p14:creationId xmlns:p14="http://schemas.microsoft.com/office/powerpoint/2010/main" val="453421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7FC9E1-F39B-47C1-962F-9F164DB47A4E}"/>
              </a:ext>
            </a:extLst>
          </p:cNvPr>
          <p:cNvSpPr txBox="1"/>
          <p:nvPr/>
        </p:nvSpPr>
        <p:spPr>
          <a:xfrm rot="20757558">
            <a:off x="724289" y="898143"/>
            <a:ext cx="3262862" cy="1015663"/>
          </a:xfrm>
          <a:custGeom>
            <a:avLst/>
            <a:gdLst>
              <a:gd name="connsiteX0" fmla="*/ 0 w 3262862"/>
              <a:gd name="connsiteY0" fmla="*/ 0 h 1015663"/>
              <a:gd name="connsiteX1" fmla="*/ 478553 w 3262862"/>
              <a:gd name="connsiteY1" fmla="*/ 0 h 1015663"/>
              <a:gd name="connsiteX2" fmla="*/ 1087621 w 3262862"/>
              <a:gd name="connsiteY2" fmla="*/ 0 h 1015663"/>
              <a:gd name="connsiteX3" fmla="*/ 1631431 w 3262862"/>
              <a:gd name="connsiteY3" fmla="*/ 0 h 1015663"/>
              <a:gd name="connsiteX4" fmla="*/ 2175241 w 3262862"/>
              <a:gd name="connsiteY4" fmla="*/ 0 h 1015663"/>
              <a:gd name="connsiteX5" fmla="*/ 2686423 w 3262862"/>
              <a:gd name="connsiteY5" fmla="*/ 0 h 1015663"/>
              <a:gd name="connsiteX6" fmla="*/ 3262862 w 3262862"/>
              <a:gd name="connsiteY6" fmla="*/ 0 h 1015663"/>
              <a:gd name="connsiteX7" fmla="*/ 3262862 w 3262862"/>
              <a:gd name="connsiteY7" fmla="*/ 497675 h 1015663"/>
              <a:gd name="connsiteX8" fmla="*/ 3262862 w 3262862"/>
              <a:gd name="connsiteY8" fmla="*/ 1015663 h 1015663"/>
              <a:gd name="connsiteX9" fmla="*/ 2686423 w 3262862"/>
              <a:gd name="connsiteY9" fmla="*/ 1015663 h 1015663"/>
              <a:gd name="connsiteX10" fmla="*/ 2077355 w 3262862"/>
              <a:gd name="connsiteY10" fmla="*/ 1015663 h 1015663"/>
              <a:gd name="connsiteX11" fmla="*/ 1500917 w 3262862"/>
              <a:gd name="connsiteY11" fmla="*/ 1015663 h 1015663"/>
              <a:gd name="connsiteX12" fmla="*/ 891849 w 3262862"/>
              <a:gd name="connsiteY12" fmla="*/ 1015663 h 1015663"/>
              <a:gd name="connsiteX13" fmla="*/ 0 w 3262862"/>
              <a:gd name="connsiteY13" fmla="*/ 1015663 h 1015663"/>
              <a:gd name="connsiteX14" fmla="*/ 0 w 3262862"/>
              <a:gd name="connsiteY14" fmla="*/ 517988 h 1015663"/>
              <a:gd name="connsiteX15" fmla="*/ 0 w 3262862"/>
              <a:gd name="connsiteY15"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62862" h="1015663" extrusionOk="0">
                <a:moveTo>
                  <a:pt x="0" y="0"/>
                </a:moveTo>
                <a:cubicBezTo>
                  <a:pt x="179882" y="-22566"/>
                  <a:pt x="320882" y="50115"/>
                  <a:pt x="478553" y="0"/>
                </a:cubicBezTo>
                <a:cubicBezTo>
                  <a:pt x="636224" y="-50115"/>
                  <a:pt x="837573" y="3416"/>
                  <a:pt x="1087621" y="0"/>
                </a:cubicBezTo>
                <a:cubicBezTo>
                  <a:pt x="1337669" y="-3416"/>
                  <a:pt x="1473487" y="20027"/>
                  <a:pt x="1631431" y="0"/>
                </a:cubicBezTo>
                <a:cubicBezTo>
                  <a:pt x="1789375" y="-20027"/>
                  <a:pt x="2043975" y="46304"/>
                  <a:pt x="2175241" y="0"/>
                </a:cubicBezTo>
                <a:cubicBezTo>
                  <a:pt x="2306507" y="-46304"/>
                  <a:pt x="2530166" y="57543"/>
                  <a:pt x="2686423" y="0"/>
                </a:cubicBezTo>
                <a:cubicBezTo>
                  <a:pt x="2842680" y="-57543"/>
                  <a:pt x="3096692" y="23869"/>
                  <a:pt x="3262862" y="0"/>
                </a:cubicBezTo>
                <a:cubicBezTo>
                  <a:pt x="3301630" y="112127"/>
                  <a:pt x="3248630" y="293991"/>
                  <a:pt x="3262862" y="497675"/>
                </a:cubicBezTo>
                <a:cubicBezTo>
                  <a:pt x="3277094" y="701359"/>
                  <a:pt x="3256122" y="765196"/>
                  <a:pt x="3262862" y="1015663"/>
                </a:cubicBezTo>
                <a:cubicBezTo>
                  <a:pt x="2985183" y="1072659"/>
                  <a:pt x="2921416" y="951925"/>
                  <a:pt x="2686423" y="1015663"/>
                </a:cubicBezTo>
                <a:cubicBezTo>
                  <a:pt x="2451430" y="1079401"/>
                  <a:pt x="2294335" y="945276"/>
                  <a:pt x="2077355" y="1015663"/>
                </a:cubicBezTo>
                <a:cubicBezTo>
                  <a:pt x="1860375" y="1086050"/>
                  <a:pt x="1665453" y="1007375"/>
                  <a:pt x="1500917" y="1015663"/>
                </a:cubicBezTo>
                <a:cubicBezTo>
                  <a:pt x="1336381" y="1023951"/>
                  <a:pt x="1053467" y="980813"/>
                  <a:pt x="891849" y="1015663"/>
                </a:cubicBezTo>
                <a:cubicBezTo>
                  <a:pt x="730231" y="1050513"/>
                  <a:pt x="206227" y="990999"/>
                  <a:pt x="0" y="1015663"/>
                </a:cubicBezTo>
                <a:cubicBezTo>
                  <a:pt x="-41566" y="825309"/>
                  <a:pt x="16937" y="648514"/>
                  <a:pt x="0" y="517988"/>
                </a:cubicBezTo>
                <a:cubicBezTo>
                  <a:pt x="-16937" y="387463"/>
                  <a:pt x="5321" y="166492"/>
                  <a:pt x="0" y="0"/>
                </a:cubicBezTo>
                <a:close/>
              </a:path>
            </a:pathLst>
          </a:custGeom>
          <a:noFill/>
          <a:ln>
            <a:solidFill>
              <a:schemeClr val="tx1"/>
            </a:solidFill>
            <a:extLst>
              <a:ext uri="{C807C97D-BFC1-408E-A445-0C87EB9F89A2}">
                <ask:lineSketchStyleProps xmlns:ask="http://schemas.microsoft.com/office/drawing/2018/sketchyshapes" sd="241149338">
                  <a:prstGeom prst="rect">
                    <a:avLst/>
                  </a:prstGeom>
                  <ask:type>
                    <ask:lineSketchScribble/>
                  </ask:type>
                </ask:lineSketchStyleProps>
              </a:ext>
            </a:extLst>
          </a:ln>
        </p:spPr>
        <p:txBody>
          <a:bodyPr wrap="square" rtlCol="0">
            <a:spAutoFit/>
          </a:bodyPr>
          <a:lstStyle/>
          <a:p>
            <a:r>
              <a:rPr lang="en-GB" sz="6000" b="0" i="0" dirty="0">
                <a:solidFill>
                  <a:srgbClr val="141414"/>
                </a:solidFill>
                <a:effectLst/>
                <a:latin typeface="ReithSans"/>
              </a:rPr>
              <a:t>tolerance</a:t>
            </a:r>
            <a:endParaRPr lang="en-GB" sz="6000" dirty="0"/>
          </a:p>
        </p:txBody>
      </p:sp>
      <p:sp>
        <p:nvSpPr>
          <p:cNvPr id="4" name="TextBox 3">
            <a:extLst>
              <a:ext uri="{FF2B5EF4-FFF2-40B4-BE49-F238E27FC236}">
                <a16:creationId xmlns:a16="http://schemas.microsoft.com/office/drawing/2014/main" id="{07D6295E-5F2B-4D5D-ACD0-62B2835895BF}"/>
              </a:ext>
            </a:extLst>
          </p:cNvPr>
          <p:cNvSpPr txBox="1"/>
          <p:nvPr/>
        </p:nvSpPr>
        <p:spPr>
          <a:xfrm>
            <a:off x="4383474" y="1820515"/>
            <a:ext cx="4741688" cy="1015663"/>
          </a:xfrm>
          <a:custGeom>
            <a:avLst/>
            <a:gdLst>
              <a:gd name="connsiteX0" fmla="*/ 0 w 4741688"/>
              <a:gd name="connsiteY0" fmla="*/ 0 h 1015663"/>
              <a:gd name="connsiteX1" fmla="*/ 497877 w 4741688"/>
              <a:gd name="connsiteY1" fmla="*/ 0 h 1015663"/>
              <a:gd name="connsiteX2" fmla="*/ 1185422 w 4741688"/>
              <a:gd name="connsiteY2" fmla="*/ 0 h 1015663"/>
              <a:gd name="connsiteX3" fmla="*/ 1778133 w 4741688"/>
              <a:gd name="connsiteY3" fmla="*/ 0 h 1015663"/>
              <a:gd name="connsiteX4" fmla="*/ 2370844 w 4741688"/>
              <a:gd name="connsiteY4" fmla="*/ 0 h 1015663"/>
              <a:gd name="connsiteX5" fmla="*/ 2916138 w 4741688"/>
              <a:gd name="connsiteY5" fmla="*/ 0 h 1015663"/>
              <a:gd name="connsiteX6" fmla="*/ 3556266 w 4741688"/>
              <a:gd name="connsiteY6" fmla="*/ 0 h 1015663"/>
              <a:gd name="connsiteX7" fmla="*/ 4101560 w 4741688"/>
              <a:gd name="connsiteY7" fmla="*/ 0 h 1015663"/>
              <a:gd name="connsiteX8" fmla="*/ 4741688 w 4741688"/>
              <a:gd name="connsiteY8" fmla="*/ 0 h 1015663"/>
              <a:gd name="connsiteX9" fmla="*/ 4741688 w 4741688"/>
              <a:gd name="connsiteY9" fmla="*/ 497675 h 1015663"/>
              <a:gd name="connsiteX10" fmla="*/ 4741688 w 4741688"/>
              <a:gd name="connsiteY10" fmla="*/ 1015663 h 1015663"/>
              <a:gd name="connsiteX11" fmla="*/ 4243811 w 4741688"/>
              <a:gd name="connsiteY11" fmla="*/ 1015663 h 1015663"/>
              <a:gd name="connsiteX12" fmla="*/ 3556266 w 4741688"/>
              <a:gd name="connsiteY12" fmla="*/ 1015663 h 1015663"/>
              <a:gd name="connsiteX13" fmla="*/ 3105806 w 4741688"/>
              <a:gd name="connsiteY13" fmla="*/ 1015663 h 1015663"/>
              <a:gd name="connsiteX14" fmla="*/ 2560512 w 4741688"/>
              <a:gd name="connsiteY14" fmla="*/ 1015663 h 1015663"/>
              <a:gd name="connsiteX15" fmla="*/ 2015217 w 4741688"/>
              <a:gd name="connsiteY15" fmla="*/ 1015663 h 1015663"/>
              <a:gd name="connsiteX16" fmla="*/ 1375090 w 4741688"/>
              <a:gd name="connsiteY16" fmla="*/ 1015663 h 1015663"/>
              <a:gd name="connsiteX17" fmla="*/ 782379 w 4741688"/>
              <a:gd name="connsiteY17" fmla="*/ 1015663 h 1015663"/>
              <a:gd name="connsiteX18" fmla="*/ 0 w 4741688"/>
              <a:gd name="connsiteY18" fmla="*/ 1015663 h 1015663"/>
              <a:gd name="connsiteX19" fmla="*/ 0 w 4741688"/>
              <a:gd name="connsiteY19" fmla="*/ 517988 h 1015663"/>
              <a:gd name="connsiteX20" fmla="*/ 0 w 4741688"/>
              <a:gd name="connsiteY20"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741688" h="1015663" extrusionOk="0">
                <a:moveTo>
                  <a:pt x="0" y="0"/>
                </a:moveTo>
                <a:cubicBezTo>
                  <a:pt x="115040" y="-49869"/>
                  <a:pt x="330933" y="34780"/>
                  <a:pt x="497877" y="0"/>
                </a:cubicBezTo>
                <a:cubicBezTo>
                  <a:pt x="664821" y="-34780"/>
                  <a:pt x="1009610" y="65113"/>
                  <a:pt x="1185422" y="0"/>
                </a:cubicBezTo>
                <a:cubicBezTo>
                  <a:pt x="1361234" y="-65113"/>
                  <a:pt x="1573574" y="2769"/>
                  <a:pt x="1778133" y="0"/>
                </a:cubicBezTo>
                <a:cubicBezTo>
                  <a:pt x="1982692" y="-2769"/>
                  <a:pt x="2159269" y="46453"/>
                  <a:pt x="2370844" y="0"/>
                </a:cubicBezTo>
                <a:cubicBezTo>
                  <a:pt x="2582419" y="-46453"/>
                  <a:pt x="2672144" y="648"/>
                  <a:pt x="2916138" y="0"/>
                </a:cubicBezTo>
                <a:cubicBezTo>
                  <a:pt x="3160132" y="-648"/>
                  <a:pt x="3296371" y="43718"/>
                  <a:pt x="3556266" y="0"/>
                </a:cubicBezTo>
                <a:cubicBezTo>
                  <a:pt x="3816161" y="-43718"/>
                  <a:pt x="3975413" y="56405"/>
                  <a:pt x="4101560" y="0"/>
                </a:cubicBezTo>
                <a:cubicBezTo>
                  <a:pt x="4227707" y="-56405"/>
                  <a:pt x="4470869" y="32972"/>
                  <a:pt x="4741688" y="0"/>
                </a:cubicBezTo>
                <a:cubicBezTo>
                  <a:pt x="4785301" y="138265"/>
                  <a:pt x="4688521" y="256581"/>
                  <a:pt x="4741688" y="497675"/>
                </a:cubicBezTo>
                <a:cubicBezTo>
                  <a:pt x="4794855" y="738770"/>
                  <a:pt x="4730580" y="844376"/>
                  <a:pt x="4741688" y="1015663"/>
                </a:cubicBezTo>
                <a:cubicBezTo>
                  <a:pt x="4641206" y="1050963"/>
                  <a:pt x="4415614" y="976234"/>
                  <a:pt x="4243811" y="1015663"/>
                </a:cubicBezTo>
                <a:cubicBezTo>
                  <a:pt x="4072008" y="1055092"/>
                  <a:pt x="3898944" y="990907"/>
                  <a:pt x="3556266" y="1015663"/>
                </a:cubicBezTo>
                <a:cubicBezTo>
                  <a:pt x="3213588" y="1040419"/>
                  <a:pt x="3287519" y="982480"/>
                  <a:pt x="3105806" y="1015663"/>
                </a:cubicBezTo>
                <a:cubicBezTo>
                  <a:pt x="2924093" y="1048846"/>
                  <a:pt x="2686032" y="994030"/>
                  <a:pt x="2560512" y="1015663"/>
                </a:cubicBezTo>
                <a:cubicBezTo>
                  <a:pt x="2434992" y="1037296"/>
                  <a:pt x="2238871" y="950869"/>
                  <a:pt x="2015217" y="1015663"/>
                </a:cubicBezTo>
                <a:cubicBezTo>
                  <a:pt x="1791563" y="1080457"/>
                  <a:pt x="1549486" y="982232"/>
                  <a:pt x="1375090" y="1015663"/>
                </a:cubicBezTo>
                <a:cubicBezTo>
                  <a:pt x="1200694" y="1049094"/>
                  <a:pt x="1069498" y="997677"/>
                  <a:pt x="782379" y="1015663"/>
                </a:cubicBezTo>
                <a:cubicBezTo>
                  <a:pt x="495260" y="1033649"/>
                  <a:pt x="309909" y="969573"/>
                  <a:pt x="0" y="1015663"/>
                </a:cubicBezTo>
                <a:cubicBezTo>
                  <a:pt x="-55255" y="768985"/>
                  <a:pt x="27804" y="709846"/>
                  <a:pt x="0" y="517988"/>
                </a:cubicBezTo>
                <a:cubicBezTo>
                  <a:pt x="-27804" y="326130"/>
                  <a:pt x="46428" y="132288"/>
                  <a:pt x="0" y="0"/>
                </a:cubicBezTo>
                <a:close/>
              </a:path>
            </a:pathLst>
          </a:custGeom>
          <a:noFill/>
          <a:ln>
            <a:solidFill>
              <a:schemeClr val="tx1"/>
            </a:solidFill>
            <a:extLst>
              <a:ext uri="{C807C97D-BFC1-408E-A445-0C87EB9F89A2}">
                <ask:lineSketchStyleProps xmlns:ask="http://schemas.microsoft.com/office/drawing/2018/sketchyshapes" sd="241149338">
                  <a:prstGeom prst="rect">
                    <a:avLst/>
                  </a:prstGeom>
                  <ask:type>
                    <ask:lineSketchScribble/>
                  </ask:type>
                </ask:lineSketchStyleProps>
              </a:ext>
            </a:extLst>
          </a:ln>
        </p:spPr>
        <p:txBody>
          <a:bodyPr wrap="square" rtlCol="0">
            <a:spAutoFit/>
          </a:bodyPr>
          <a:lstStyle/>
          <a:p>
            <a:r>
              <a:rPr lang="en-GB" sz="6000" b="0" i="0" dirty="0">
                <a:solidFill>
                  <a:srgbClr val="141414"/>
                </a:solidFill>
                <a:effectLst/>
                <a:latin typeface="ReithSans"/>
              </a:rPr>
              <a:t>understanding</a:t>
            </a:r>
            <a:endParaRPr lang="en-GB" sz="6000" dirty="0"/>
          </a:p>
        </p:txBody>
      </p:sp>
      <p:sp>
        <p:nvSpPr>
          <p:cNvPr id="5" name="TextBox 4">
            <a:extLst>
              <a:ext uri="{FF2B5EF4-FFF2-40B4-BE49-F238E27FC236}">
                <a16:creationId xmlns:a16="http://schemas.microsoft.com/office/drawing/2014/main" id="{E5E35341-A8F7-4AC7-B135-063AC016DAA3}"/>
              </a:ext>
            </a:extLst>
          </p:cNvPr>
          <p:cNvSpPr txBox="1"/>
          <p:nvPr/>
        </p:nvSpPr>
        <p:spPr>
          <a:xfrm rot="761528">
            <a:off x="477236" y="4774214"/>
            <a:ext cx="5494102" cy="1015663"/>
          </a:xfrm>
          <a:custGeom>
            <a:avLst/>
            <a:gdLst>
              <a:gd name="connsiteX0" fmla="*/ 0 w 5494102"/>
              <a:gd name="connsiteY0" fmla="*/ 0 h 1015663"/>
              <a:gd name="connsiteX1" fmla="*/ 439528 w 5494102"/>
              <a:gd name="connsiteY1" fmla="*/ 0 h 1015663"/>
              <a:gd name="connsiteX2" fmla="*/ 1098820 w 5494102"/>
              <a:gd name="connsiteY2" fmla="*/ 0 h 1015663"/>
              <a:gd name="connsiteX3" fmla="*/ 1648231 w 5494102"/>
              <a:gd name="connsiteY3" fmla="*/ 0 h 1015663"/>
              <a:gd name="connsiteX4" fmla="*/ 2197641 w 5494102"/>
              <a:gd name="connsiteY4" fmla="*/ 0 h 1015663"/>
              <a:gd name="connsiteX5" fmla="*/ 2692110 w 5494102"/>
              <a:gd name="connsiteY5" fmla="*/ 0 h 1015663"/>
              <a:gd name="connsiteX6" fmla="*/ 3296461 w 5494102"/>
              <a:gd name="connsiteY6" fmla="*/ 0 h 1015663"/>
              <a:gd name="connsiteX7" fmla="*/ 3790930 w 5494102"/>
              <a:gd name="connsiteY7" fmla="*/ 0 h 1015663"/>
              <a:gd name="connsiteX8" fmla="*/ 4340341 w 5494102"/>
              <a:gd name="connsiteY8" fmla="*/ 0 h 1015663"/>
              <a:gd name="connsiteX9" fmla="*/ 4834810 w 5494102"/>
              <a:gd name="connsiteY9" fmla="*/ 0 h 1015663"/>
              <a:gd name="connsiteX10" fmla="*/ 5494102 w 5494102"/>
              <a:gd name="connsiteY10" fmla="*/ 0 h 1015663"/>
              <a:gd name="connsiteX11" fmla="*/ 5494102 w 5494102"/>
              <a:gd name="connsiteY11" fmla="*/ 497675 h 1015663"/>
              <a:gd name="connsiteX12" fmla="*/ 5494102 w 5494102"/>
              <a:gd name="connsiteY12" fmla="*/ 1015663 h 1015663"/>
              <a:gd name="connsiteX13" fmla="*/ 5109515 w 5494102"/>
              <a:gd name="connsiteY13" fmla="*/ 1015663 h 1015663"/>
              <a:gd name="connsiteX14" fmla="*/ 4615046 w 5494102"/>
              <a:gd name="connsiteY14" fmla="*/ 1015663 h 1015663"/>
              <a:gd name="connsiteX15" fmla="*/ 4120577 w 5494102"/>
              <a:gd name="connsiteY15" fmla="*/ 1015663 h 1015663"/>
              <a:gd name="connsiteX16" fmla="*/ 3516225 w 5494102"/>
              <a:gd name="connsiteY16" fmla="*/ 1015663 h 1015663"/>
              <a:gd name="connsiteX17" fmla="*/ 2966815 w 5494102"/>
              <a:gd name="connsiteY17" fmla="*/ 1015663 h 1015663"/>
              <a:gd name="connsiteX18" fmla="*/ 2582228 w 5494102"/>
              <a:gd name="connsiteY18" fmla="*/ 1015663 h 1015663"/>
              <a:gd name="connsiteX19" fmla="*/ 2087759 w 5494102"/>
              <a:gd name="connsiteY19" fmla="*/ 1015663 h 1015663"/>
              <a:gd name="connsiteX20" fmla="*/ 1648231 w 5494102"/>
              <a:gd name="connsiteY20" fmla="*/ 1015663 h 1015663"/>
              <a:gd name="connsiteX21" fmla="*/ 1098820 w 5494102"/>
              <a:gd name="connsiteY21" fmla="*/ 1015663 h 1015663"/>
              <a:gd name="connsiteX22" fmla="*/ 604351 w 5494102"/>
              <a:gd name="connsiteY22" fmla="*/ 1015663 h 1015663"/>
              <a:gd name="connsiteX23" fmla="*/ 0 w 5494102"/>
              <a:gd name="connsiteY23" fmla="*/ 1015663 h 1015663"/>
              <a:gd name="connsiteX24" fmla="*/ 0 w 5494102"/>
              <a:gd name="connsiteY24" fmla="*/ 507832 h 1015663"/>
              <a:gd name="connsiteX25" fmla="*/ 0 w 5494102"/>
              <a:gd name="connsiteY25"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494102" h="1015663" extrusionOk="0">
                <a:moveTo>
                  <a:pt x="0" y="0"/>
                </a:moveTo>
                <a:cubicBezTo>
                  <a:pt x="127212" y="-22241"/>
                  <a:pt x="337651" y="52312"/>
                  <a:pt x="439528" y="0"/>
                </a:cubicBezTo>
                <a:cubicBezTo>
                  <a:pt x="541405" y="-52312"/>
                  <a:pt x="869233" y="29845"/>
                  <a:pt x="1098820" y="0"/>
                </a:cubicBezTo>
                <a:cubicBezTo>
                  <a:pt x="1328407" y="-29845"/>
                  <a:pt x="1430831" y="1507"/>
                  <a:pt x="1648231" y="0"/>
                </a:cubicBezTo>
                <a:cubicBezTo>
                  <a:pt x="1865631" y="-1507"/>
                  <a:pt x="2061431" y="18665"/>
                  <a:pt x="2197641" y="0"/>
                </a:cubicBezTo>
                <a:cubicBezTo>
                  <a:pt x="2333851" y="-18665"/>
                  <a:pt x="2453051" y="6796"/>
                  <a:pt x="2692110" y="0"/>
                </a:cubicBezTo>
                <a:cubicBezTo>
                  <a:pt x="2931169" y="-6796"/>
                  <a:pt x="3020235" y="6051"/>
                  <a:pt x="3296461" y="0"/>
                </a:cubicBezTo>
                <a:cubicBezTo>
                  <a:pt x="3572687" y="-6051"/>
                  <a:pt x="3653356" y="1163"/>
                  <a:pt x="3790930" y="0"/>
                </a:cubicBezTo>
                <a:cubicBezTo>
                  <a:pt x="3928504" y="-1163"/>
                  <a:pt x="4160019" y="18522"/>
                  <a:pt x="4340341" y="0"/>
                </a:cubicBezTo>
                <a:cubicBezTo>
                  <a:pt x="4520663" y="-18522"/>
                  <a:pt x="4704051" y="19446"/>
                  <a:pt x="4834810" y="0"/>
                </a:cubicBezTo>
                <a:cubicBezTo>
                  <a:pt x="4965569" y="-19446"/>
                  <a:pt x="5196423" y="78258"/>
                  <a:pt x="5494102" y="0"/>
                </a:cubicBezTo>
                <a:cubicBezTo>
                  <a:pt x="5516955" y="196577"/>
                  <a:pt x="5437761" y="274802"/>
                  <a:pt x="5494102" y="497675"/>
                </a:cubicBezTo>
                <a:cubicBezTo>
                  <a:pt x="5550443" y="720548"/>
                  <a:pt x="5435524" y="878295"/>
                  <a:pt x="5494102" y="1015663"/>
                </a:cubicBezTo>
                <a:cubicBezTo>
                  <a:pt x="5323890" y="1054960"/>
                  <a:pt x="5198036" y="984786"/>
                  <a:pt x="5109515" y="1015663"/>
                </a:cubicBezTo>
                <a:cubicBezTo>
                  <a:pt x="5020994" y="1046540"/>
                  <a:pt x="4782755" y="985724"/>
                  <a:pt x="4615046" y="1015663"/>
                </a:cubicBezTo>
                <a:cubicBezTo>
                  <a:pt x="4447337" y="1045602"/>
                  <a:pt x="4284999" y="1007310"/>
                  <a:pt x="4120577" y="1015663"/>
                </a:cubicBezTo>
                <a:cubicBezTo>
                  <a:pt x="3956155" y="1024016"/>
                  <a:pt x="3673101" y="1008421"/>
                  <a:pt x="3516225" y="1015663"/>
                </a:cubicBezTo>
                <a:cubicBezTo>
                  <a:pt x="3359349" y="1022905"/>
                  <a:pt x="3137463" y="987361"/>
                  <a:pt x="2966815" y="1015663"/>
                </a:cubicBezTo>
                <a:cubicBezTo>
                  <a:pt x="2796167" y="1043965"/>
                  <a:pt x="2694383" y="980879"/>
                  <a:pt x="2582228" y="1015663"/>
                </a:cubicBezTo>
                <a:cubicBezTo>
                  <a:pt x="2470073" y="1050447"/>
                  <a:pt x="2189585" y="994236"/>
                  <a:pt x="2087759" y="1015663"/>
                </a:cubicBezTo>
                <a:cubicBezTo>
                  <a:pt x="1985933" y="1037090"/>
                  <a:pt x="1834930" y="970677"/>
                  <a:pt x="1648231" y="1015663"/>
                </a:cubicBezTo>
                <a:cubicBezTo>
                  <a:pt x="1461532" y="1060649"/>
                  <a:pt x="1221870" y="981470"/>
                  <a:pt x="1098820" y="1015663"/>
                </a:cubicBezTo>
                <a:cubicBezTo>
                  <a:pt x="975770" y="1049856"/>
                  <a:pt x="776347" y="1008794"/>
                  <a:pt x="604351" y="1015663"/>
                </a:cubicBezTo>
                <a:cubicBezTo>
                  <a:pt x="432355" y="1022532"/>
                  <a:pt x="230265" y="963693"/>
                  <a:pt x="0" y="1015663"/>
                </a:cubicBezTo>
                <a:cubicBezTo>
                  <a:pt x="-49787" y="888670"/>
                  <a:pt x="47636" y="752956"/>
                  <a:pt x="0" y="507832"/>
                </a:cubicBezTo>
                <a:cubicBezTo>
                  <a:pt x="-47636" y="262708"/>
                  <a:pt x="50736" y="241946"/>
                  <a:pt x="0" y="0"/>
                </a:cubicBezTo>
                <a:close/>
              </a:path>
            </a:pathLst>
          </a:custGeom>
          <a:noFill/>
          <a:ln>
            <a:solidFill>
              <a:schemeClr val="tx1"/>
            </a:solidFill>
            <a:extLst>
              <a:ext uri="{C807C97D-BFC1-408E-A445-0C87EB9F89A2}">
                <ask:lineSketchStyleProps xmlns:ask="http://schemas.microsoft.com/office/drawing/2018/sketchyshapes" sd="241149338">
                  <a:prstGeom prst="rect">
                    <a:avLst/>
                  </a:prstGeom>
                  <ask:type>
                    <ask:lineSketchScribble/>
                  </ask:type>
                </ask:lineSketchStyleProps>
              </a:ext>
            </a:extLst>
          </a:ln>
        </p:spPr>
        <p:txBody>
          <a:bodyPr wrap="square" rtlCol="0">
            <a:spAutoFit/>
          </a:bodyPr>
          <a:lstStyle/>
          <a:p>
            <a:r>
              <a:rPr lang="en-GB" sz="6000" dirty="0">
                <a:solidFill>
                  <a:srgbClr val="141414"/>
                </a:solidFill>
                <a:latin typeface="ReithSans"/>
              </a:rPr>
              <a:t>t</a:t>
            </a:r>
            <a:r>
              <a:rPr lang="en-GB" sz="6000" b="0" i="0" dirty="0">
                <a:solidFill>
                  <a:srgbClr val="141414"/>
                </a:solidFill>
                <a:effectLst/>
                <a:latin typeface="ReithSans"/>
              </a:rPr>
              <a:t>reat others well</a:t>
            </a:r>
            <a:endParaRPr lang="en-GB" sz="6000" dirty="0"/>
          </a:p>
        </p:txBody>
      </p:sp>
      <p:sp>
        <p:nvSpPr>
          <p:cNvPr id="6" name="TextBox 5">
            <a:extLst>
              <a:ext uri="{FF2B5EF4-FFF2-40B4-BE49-F238E27FC236}">
                <a16:creationId xmlns:a16="http://schemas.microsoft.com/office/drawing/2014/main" id="{B42B78A3-6BDD-44E6-9221-4A5614A2BA09}"/>
              </a:ext>
            </a:extLst>
          </p:cNvPr>
          <p:cNvSpPr txBox="1"/>
          <p:nvPr/>
        </p:nvSpPr>
        <p:spPr>
          <a:xfrm rot="20757558">
            <a:off x="5227281" y="3560774"/>
            <a:ext cx="2582702" cy="1015663"/>
          </a:xfrm>
          <a:custGeom>
            <a:avLst/>
            <a:gdLst>
              <a:gd name="connsiteX0" fmla="*/ 0 w 2582702"/>
              <a:gd name="connsiteY0" fmla="*/ 0 h 1015663"/>
              <a:gd name="connsiteX1" fmla="*/ 464886 w 2582702"/>
              <a:gd name="connsiteY1" fmla="*/ 0 h 1015663"/>
              <a:gd name="connsiteX2" fmla="*/ 1033081 w 2582702"/>
              <a:gd name="connsiteY2" fmla="*/ 0 h 1015663"/>
              <a:gd name="connsiteX3" fmla="*/ 1549621 w 2582702"/>
              <a:gd name="connsiteY3" fmla="*/ 0 h 1015663"/>
              <a:gd name="connsiteX4" fmla="*/ 2066162 w 2582702"/>
              <a:gd name="connsiteY4" fmla="*/ 0 h 1015663"/>
              <a:gd name="connsiteX5" fmla="*/ 2582702 w 2582702"/>
              <a:gd name="connsiteY5" fmla="*/ 0 h 1015663"/>
              <a:gd name="connsiteX6" fmla="*/ 2582702 w 2582702"/>
              <a:gd name="connsiteY6" fmla="*/ 517988 h 1015663"/>
              <a:gd name="connsiteX7" fmla="*/ 2582702 w 2582702"/>
              <a:gd name="connsiteY7" fmla="*/ 1015663 h 1015663"/>
              <a:gd name="connsiteX8" fmla="*/ 2117816 w 2582702"/>
              <a:gd name="connsiteY8" fmla="*/ 1015663 h 1015663"/>
              <a:gd name="connsiteX9" fmla="*/ 1575448 w 2582702"/>
              <a:gd name="connsiteY9" fmla="*/ 1015663 h 1015663"/>
              <a:gd name="connsiteX10" fmla="*/ 1007254 w 2582702"/>
              <a:gd name="connsiteY10" fmla="*/ 1015663 h 1015663"/>
              <a:gd name="connsiteX11" fmla="*/ 464886 w 2582702"/>
              <a:gd name="connsiteY11" fmla="*/ 1015663 h 1015663"/>
              <a:gd name="connsiteX12" fmla="*/ 0 w 2582702"/>
              <a:gd name="connsiteY12" fmla="*/ 1015663 h 1015663"/>
              <a:gd name="connsiteX13" fmla="*/ 0 w 2582702"/>
              <a:gd name="connsiteY13" fmla="*/ 538301 h 1015663"/>
              <a:gd name="connsiteX14" fmla="*/ 0 w 2582702"/>
              <a:gd name="connsiteY14"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82702" h="1015663" extrusionOk="0">
                <a:moveTo>
                  <a:pt x="0" y="0"/>
                </a:moveTo>
                <a:cubicBezTo>
                  <a:pt x="97473" y="-19199"/>
                  <a:pt x="267914" y="37834"/>
                  <a:pt x="464886" y="0"/>
                </a:cubicBezTo>
                <a:cubicBezTo>
                  <a:pt x="661858" y="-37834"/>
                  <a:pt x="884619" y="39816"/>
                  <a:pt x="1033081" y="0"/>
                </a:cubicBezTo>
                <a:cubicBezTo>
                  <a:pt x="1181544" y="-39816"/>
                  <a:pt x="1388242" y="55707"/>
                  <a:pt x="1549621" y="0"/>
                </a:cubicBezTo>
                <a:cubicBezTo>
                  <a:pt x="1711000" y="-55707"/>
                  <a:pt x="1819022" y="47938"/>
                  <a:pt x="2066162" y="0"/>
                </a:cubicBezTo>
                <a:cubicBezTo>
                  <a:pt x="2313302" y="-47938"/>
                  <a:pt x="2410189" y="55587"/>
                  <a:pt x="2582702" y="0"/>
                </a:cubicBezTo>
                <a:cubicBezTo>
                  <a:pt x="2588173" y="222471"/>
                  <a:pt x="2545867" y="279635"/>
                  <a:pt x="2582702" y="517988"/>
                </a:cubicBezTo>
                <a:cubicBezTo>
                  <a:pt x="2619537" y="756341"/>
                  <a:pt x="2568470" y="811979"/>
                  <a:pt x="2582702" y="1015663"/>
                </a:cubicBezTo>
                <a:cubicBezTo>
                  <a:pt x="2463625" y="1018947"/>
                  <a:pt x="2346350" y="973694"/>
                  <a:pt x="2117816" y="1015663"/>
                </a:cubicBezTo>
                <a:cubicBezTo>
                  <a:pt x="1889282" y="1057632"/>
                  <a:pt x="1693591" y="978523"/>
                  <a:pt x="1575448" y="1015663"/>
                </a:cubicBezTo>
                <a:cubicBezTo>
                  <a:pt x="1457305" y="1052803"/>
                  <a:pt x="1152488" y="1005474"/>
                  <a:pt x="1007254" y="1015663"/>
                </a:cubicBezTo>
                <a:cubicBezTo>
                  <a:pt x="862020" y="1025852"/>
                  <a:pt x="631964" y="979987"/>
                  <a:pt x="464886" y="1015663"/>
                </a:cubicBezTo>
                <a:cubicBezTo>
                  <a:pt x="297808" y="1051339"/>
                  <a:pt x="167728" y="978241"/>
                  <a:pt x="0" y="1015663"/>
                </a:cubicBezTo>
                <a:cubicBezTo>
                  <a:pt x="-41891" y="871714"/>
                  <a:pt x="18657" y="670205"/>
                  <a:pt x="0" y="538301"/>
                </a:cubicBezTo>
                <a:cubicBezTo>
                  <a:pt x="-18657" y="406397"/>
                  <a:pt x="45574" y="188085"/>
                  <a:pt x="0" y="0"/>
                </a:cubicBezTo>
                <a:close/>
              </a:path>
            </a:pathLst>
          </a:custGeom>
          <a:noFill/>
          <a:ln>
            <a:solidFill>
              <a:schemeClr val="tx1"/>
            </a:solidFill>
            <a:extLst>
              <a:ext uri="{C807C97D-BFC1-408E-A445-0C87EB9F89A2}">
                <ask:lineSketchStyleProps xmlns:ask="http://schemas.microsoft.com/office/drawing/2018/sketchyshapes" sd="241149338">
                  <a:prstGeom prst="rect">
                    <a:avLst/>
                  </a:prstGeom>
                  <ask:type>
                    <ask:lineSketchScribble/>
                  </ask:type>
                </ask:lineSketchStyleProps>
              </a:ext>
            </a:extLst>
          </a:ln>
        </p:spPr>
        <p:txBody>
          <a:bodyPr wrap="square" rtlCol="0">
            <a:spAutoFit/>
          </a:bodyPr>
          <a:lstStyle/>
          <a:p>
            <a:r>
              <a:rPr lang="en-GB" sz="6000" b="0" i="0" dirty="0">
                <a:solidFill>
                  <a:srgbClr val="141414"/>
                </a:solidFill>
                <a:effectLst/>
                <a:latin typeface="ReithSans"/>
              </a:rPr>
              <a:t>dignity</a:t>
            </a:r>
            <a:endParaRPr lang="en-GB" sz="6000" dirty="0"/>
          </a:p>
        </p:txBody>
      </p:sp>
      <p:sp>
        <p:nvSpPr>
          <p:cNvPr id="7" name="TextBox 6">
            <a:extLst>
              <a:ext uri="{FF2B5EF4-FFF2-40B4-BE49-F238E27FC236}">
                <a16:creationId xmlns:a16="http://schemas.microsoft.com/office/drawing/2014/main" id="{DA9C170C-78C3-4D7E-AE10-A744E0072E9F}"/>
              </a:ext>
            </a:extLst>
          </p:cNvPr>
          <p:cNvSpPr txBox="1"/>
          <p:nvPr/>
        </p:nvSpPr>
        <p:spPr>
          <a:xfrm>
            <a:off x="9125162" y="390311"/>
            <a:ext cx="2130443" cy="1015663"/>
          </a:xfrm>
          <a:custGeom>
            <a:avLst/>
            <a:gdLst>
              <a:gd name="connsiteX0" fmla="*/ 0 w 2130443"/>
              <a:gd name="connsiteY0" fmla="*/ 0 h 1015663"/>
              <a:gd name="connsiteX1" fmla="*/ 490002 w 2130443"/>
              <a:gd name="connsiteY1" fmla="*/ 0 h 1015663"/>
              <a:gd name="connsiteX2" fmla="*/ 1065222 w 2130443"/>
              <a:gd name="connsiteY2" fmla="*/ 0 h 1015663"/>
              <a:gd name="connsiteX3" fmla="*/ 1597832 w 2130443"/>
              <a:gd name="connsiteY3" fmla="*/ 0 h 1015663"/>
              <a:gd name="connsiteX4" fmla="*/ 2130443 w 2130443"/>
              <a:gd name="connsiteY4" fmla="*/ 0 h 1015663"/>
              <a:gd name="connsiteX5" fmla="*/ 2130443 w 2130443"/>
              <a:gd name="connsiteY5" fmla="*/ 497675 h 1015663"/>
              <a:gd name="connsiteX6" fmla="*/ 2130443 w 2130443"/>
              <a:gd name="connsiteY6" fmla="*/ 1015663 h 1015663"/>
              <a:gd name="connsiteX7" fmla="*/ 1640441 w 2130443"/>
              <a:gd name="connsiteY7" fmla="*/ 1015663 h 1015663"/>
              <a:gd name="connsiteX8" fmla="*/ 1171744 w 2130443"/>
              <a:gd name="connsiteY8" fmla="*/ 1015663 h 1015663"/>
              <a:gd name="connsiteX9" fmla="*/ 617828 w 2130443"/>
              <a:gd name="connsiteY9" fmla="*/ 1015663 h 1015663"/>
              <a:gd name="connsiteX10" fmla="*/ 0 w 2130443"/>
              <a:gd name="connsiteY10" fmla="*/ 1015663 h 1015663"/>
              <a:gd name="connsiteX11" fmla="*/ 0 w 2130443"/>
              <a:gd name="connsiteY11" fmla="*/ 497675 h 1015663"/>
              <a:gd name="connsiteX12" fmla="*/ 0 w 2130443"/>
              <a:gd name="connsiteY12"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30443" h="1015663" extrusionOk="0">
                <a:moveTo>
                  <a:pt x="0" y="0"/>
                </a:moveTo>
                <a:cubicBezTo>
                  <a:pt x="156954" y="-19308"/>
                  <a:pt x="347538" y="37774"/>
                  <a:pt x="490002" y="0"/>
                </a:cubicBezTo>
                <a:cubicBezTo>
                  <a:pt x="632466" y="-37774"/>
                  <a:pt x="823228" y="23967"/>
                  <a:pt x="1065222" y="0"/>
                </a:cubicBezTo>
                <a:cubicBezTo>
                  <a:pt x="1307216" y="-23967"/>
                  <a:pt x="1391792" y="10596"/>
                  <a:pt x="1597832" y="0"/>
                </a:cubicBezTo>
                <a:cubicBezTo>
                  <a:pt x="1803872" y="-10596"/>
                  <a:pt x="1871410" y="20135"/>
                  <a:pt x="2130443" y="0"/>
                </a:cubicBezTo>
                <a:cubicBezTo>
                  <a:pt x="2161398" y="235671"/>
                  <a:pt x="2124245" y="278262"/>
                  <a:pt x="2130443" y="497675"/>
                </a:cubicBezTo>
                <a:cubicBezTo>
                  <a:pt x="2136641" y="717089"/>
                  <a:pt x="2093608" y="777310"/>
                  <a:pt x="2130443" y="1015663"/>
                </a:cubicBezTo>
                <a:cubicBezTo>
                  <a:pt x="1905494" y="1027835"/>
                  <a:pt x="1829083" y="975909"/>
                  <a:pt x="1640441" y="1015663"/>
                </a:cubicBezTo>
                <a:cubicBezTo>
                  <a:pt x="1451799" y="1055417"/>
                  <a:pt x="1271767" y="974875"/>
                  <a:pt x="1171744" y="1015663"/>
                </a:cubicBezTo>
                <a:cubicBezTo>
                  <a:pt x="1071721" y="1056451"/>
                  <a:pt x="764709" y="983218"/>
                  <a:pt x="617828" y="1015663"/>
                </a:cubicBezTo>
                <a:cubicBezTo>
                  <a:pt x="470947" y="1048108"/>
                  <a:pt x="163155" y="1000612"/>
                  <a:pt x="0" y="1015663"/>
                </a:cubicBezTo>
                <a:cubicBezTo>
                  <a:pt x="-37240" y="893218"/>
                  <a:pt x="37514" y="690487"/>
                  <a:pt x="0" y="497675"/>
                </a:cubicBezTo>
                <a:cubicBezTo>
                  <a:pt x="-37514" y="304863"/>
                  <a:pt x="5193" y="104995"/>
                  <a:pt x="0" y="0"/>
                </a:cubicBezTo>
                <a:close/>
              </a:path>
            </a:pathLst>
          </a:custGeom>
          <a:noFill/>
          <a:ln>
            <a:solidFill>
              <a:schemeClr val="tx1"/>
            </a:solidFill>
            <a:extLst>
              <a:ext uri="{C807C97D-BFC1-408E-A445-0C87EB9F89A2}">
                <ask:lineSketchStyleProps xmlns:ask="http://schemas.microsoft.com/office/drawing/2018/sketchyshapes" sd="241149338">
                  <a:prstGeom prst="rect">
                    <a:avLst/>
                  </a:prstGeom>
                  <ask:type>
                    <ask:lineSketchScribble/>
                  </ask:type>
                </ask:lineSketchStyleProps>
              </a:ext>
            </a:extLst>
          </a:ln>
        </p:spPr>
        <p:txBody>
          <a:bodyPr wrap="square" rtlCol="0">
            <a:spAutoFit/>
          </a:bodyPr>
          <a:lstStyle/>
          <a:p>
            <a:r>
              <a:rPr lang="en-GB" sz="6000" b="0" i="0" dirty="0">
                <a:solidFill>
                  <a:srgbClr val="141414"/>
                </a:solidFill>
                <a:effectLst/>
                <a:latin typeface="ReithSans"/>
              </a:rPr>
              <a:t>listen</a:t>
            </a:r>
            <a:endParaRPr lang="en-GB" sz="6000" dirty="0"/>
          </a:p>
        </p:txBody>
      </p:sp>
      <p:sp>
        <p:nvSpPr>
          <p:cNvPr id="8" name="TextBox 7">
            <a:extLst>
              <a:ext uri="{FF2B5EF4-FFF2-40B4-BE49-F238E27FC236}">
                <a16:creationId xmlns:a16="http://schemas.microsoft.com/office/drawing/2014/main" id="{49354888-9208-4CA0-9095-73DF83CC4845}"/>
              </a:ext>
            </a:extLst>
          </p:cNvPr>
          <p:cNvSpPr txBox="1"/>
          <p:nvPr/>
        </p:nvSpPr>
        <p:spPr>
          <a:xfrm rot="365914">
            <a:off x="8194545" y="5396655"/>
            <a:ext cx="2211681" cy="1015663"/>
          </a:xfrm>
          <a:custGeom>
            <a:avLst/>
            <a:gdLst>
              <a:gd name="connsiteX0" fmla="*/ 0 w 2211681"/>
              <a:gd name="connsiteY0" fmla="*/ 0 h 1015663"/>
              <a:gd name="connsiteX1" fmla="*/ 508687 w 2211681"/>
              <a:gd name="connsiteY1" fmla="*/ 0 h 1015663"/>
              <a:gd name="connsiteX2" fmla="*/ 1105841 w 2211681"/>
              <a:gd name="connsiteY2" fmla="*/ 0 h 1015663"/>
              <a:gd name="connsiteX3" fmla="*/ 1658761 w 2211681"/>
              <a:gd name="connsiteY3" fmla="*/ 0 h 1015663"/>
              <a:gd name="connsiteX4" fmla="*/ 2211681 w 2211681"/>
              <a:gd name="connsiteY4" fmla="*/ 0 h 1015663"/>
              <a:gd name="connsiteX5" fmla="*/ 2211681 w 2211681"/>
              <a:gd name="connsiteY5" fmla="*/ 497675 h 1015663"/>
              <a:gd name="connsiteX6" fmla="*/ 2211681 w 2211681"/>
              <a:gd name="connsiteY6" fmla="*/ 1015663 h 1015663"/>
              <a:gd name="connsiteX7" fmla="*/ 1702994 w 2211681"/>
              <a:gd name="connsiteY7" fmla="*/ 1015663 h 1015663"/>
              <a:gd name="connsiteX8" fmla="*/ 1216425 w 2211681"/>
              <a:gd name="connsiteY8" fmla="*/ 1015663 h 1015663"/>
              <a:gd name="connsiteX9" fmla="*/ 641387 w 2211681"/>
              <a:gd name="connsiteY9" fmla="*/ 1015663 h 1015663"/>
              <a:gd name="connsiteX10" fmla="*/ 0 w 2211681"/>
              <a:gd name="connsiteY10" fmla="*/ 1015663 h 1015663"/>
              <a:gd name="connsiteX11" fmla="*/ 0 w 2211681"/>
              <a:gd name="connsiteY11" fmla="*/ 497675 h 1015663"/>
              <a:gd name="connsiteX12" fmla="*/ 0 w 2211681"/>
              <a:gd name="connsiteY12"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11681" h="1015663" extrusionOk="0">
                <a:moveTo>
                  <a:pt x="0" y="0"/>
                </a:moveTo>
                <a:cubicBezTo>
                  <a:pt x="170985" y="-17227"/>
                  <a:pt x="304375" y="11455"/>
                  <a:pt x="508687" y="0"/>
                </a:cubicBezTo>
                <a:cubicBezTo>
                  <a:pt x="712999" y="-11455"/>
                  <a:pt x="948016" y="27092"/>
                  <a:pt x="1105841" y="0"/>
                </a:cubicBezTo>
                <a:cubicBezTo>
                  <a:pt x="1263666" y="-27092"/>
                  <a:pt x="1457579" y="25803"/>
                  <a:pt x="1658761" y="0"/>
                </a:cubicBezTo>
                <a:cubicBezTo>
                  <a:pt x="1859943" y="-25803"/>
                  <a:pt x="2079074" y="57837"/>
                  <a:pt x="2211681" y="0"/>
                </a:cubicBezTo>
                <a:cubicBezTo>
                  <a:pt x="2242636" y="235671"/>
                  <a:pt x="2205483" y="278262"/>
                  <a:pt x="2211681" y="497675"/>
                </a:cubicBezTo>
                <a:cubicBezTo>
                  <a:pt x="2217879" y="717089"/>
                  <a:pt x="2174846" y="777310"/>
                  <a:pt x="2211681" y="1015663"/>
                </a:cubicBezTo>
                <a:cubicBezTo>
                  <a:pt x="2025755" y="1042218"/>
                  <a:pt x="1949457" y="1002811"/>
                  <a:pt x="1702994" y="1015663"/>
                </a:cubicBezTo>
                <a:cubicBezTo>
                  <a:pt x="1456531" y="1028515"/>
                  <a:pt x="1427243" y="998463"/>
                  <a:pt x="1216425" y="1015663"/>
                </a:cubicBezTo>
                <a:cubicBezTo>
                  <a:pt x="1005607" y="1032863"/>
                  <a:pt x="893296" y="1014767"/>
                  <a:pt x="641387" y="1015663"/>
                </a:cubicBezTo>
                <a:cubicBezTo>
                  <a:pt x="389478" y="1016559"/>
                  <a:pt x="268268" y="941282"/>
                  <a:pt x="0" y="1015663"/>
                </a:cubicBezTo>
                <a:cubicBezTo>
                  <a:pt x="-37240" y="893218"/>
                  <a:pt x="37514" y="690487"/>
                  <a:pt x="0" y="497675"/>
                </a:cubicBezTo>
                <a:cubicBezTo>
                  <a:pt x="-37514" y="304863"/>
                  <a:pt x="5193" y="104995"/>
                  <a:pt x="0" y="0"/>
                </a:cubicBezTo>
                <a:close/>
              </a:path>
            </a:pathLst>
          </a:custGeom>
          <a:noFill/>
          <a:ln>
            <a:solidFill>
              <a:schemeClr val="tx1"/>
            </a:solidFill>
            <a:extLst>
              <a:ext uri="{C807C97D-BFC1-408E-A445-0C87EB9F89A2}">
                <ask:lineSketchStyleProps xmlns:ask="http://schemas.microsoft.com/office/drawing/2018/sketchyshapes" sd="241149338">
                  <a:prstGeom prst="rect">
                    <a:avLst/>
                  </a:prstGeom>
                  <ask:type>
                    <ask:lineSketchScribble/>
                  </ask:type>
                </ask:lineSketchStyleProps>
              </a:ext>
            </a:extLst>
          </a:ln>
        </p:spPr>
        <p:txBody>
          <a:bodyPr wrap="square" rtlCol="0">
            <a:spAutoFit/>
          </a:bodyPr>
          <a:lstStyle/>
          <a:p>
            <a:r>
              <a:rPr lang="en-GB" sz="6000" b="0" i="0" dirty="0">
                <a:solidFill>
                  <a:srgbClr val="141414"/>
                </a:solidFill>
                <a:effectLst/>
                <a:latin typeface="ReithSans"/>
              </a:rPr>
              <a:t>equal</a:t>
            </a:r>
            <a:endParaRPr lang="en-GB" sz="6000" dirty="0"/>
          </a:p>
        </p:txBody>
      </p:sp>
    </p:spTree>
    <p:extLst>
      <p:ext uri="{BB962C8B-B14F-4D97-AF65-F5344CB8AC3E}">
        <p14:creationId xmlns:p14="http://schemas.microsoft.com/office/powerpoint/2010/main" val="3001889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howing Respect&quot; Images – Browse 51 ...">
            <a:extLst>
              <a:ext uri="{FF2B5EF4-FFF2-40B4-BE49-F238E27FC236}">
                <a16:creationId xmlns:a16="http://schemas.microsoft.com/office/drawing/2014/main" id="{B3087787-D068-48AA-87F3-209F4E1A81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50" y="169757"/>
            <a:ext cx="3009863" cy="16855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Observation, Assessment and Respect ...">
            <a:extLst>
              <a:ext uri="{FF2B5EF4-FFF2-40B4-BE49-F238E27FC236}">
                <a16:creationId xmlns:a16="http://schemas.microsoft.com/office/drawing/2014/main" id="{6F884EFB-FE06-473F-A7F5-4095836A5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9734" y="169757"/>
            <a:ext cx="2677165" cy="178153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umble Respect | Kids Corner">
            <a:extLst>
              <a:ext uri="{FF2B5EF4-FFF2-40B4-BE49-F238E27FC236}">
                <a16:creationId xmlns:a16="http://schemas.microsoft.com/office/drawing/2014/main" id="{F6A5F546-400B-4EC2-8BD8-32D445084F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5520" y="169757"/>
            <a:ext cx="2941201" cy="183307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ow to Share the Gospel with Children ...">
            <a:extLst>
              <a:ext uri="{FF2B5EF4-FFF2-40B4-BE49-F238E27FC236}">
                <a16:creationId xmlns:a16="http://schemas.microsoft.com/office/drawing/2014/main" id="{FF4250E3-7E3A-46C1-9F1F-A766BE4E10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5343" y="169758"/>
            <a:ext cx="2677166" cy="178153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eaching Kids to Respect Authority ...">
            <a:extLst>
              <a:ext uri="{FF2B5EF4-FFF2-40B4-BE49-F238E27FC236}">
                <a16:creationId xmlns:a16="http://schemas.microsoft.com/office/drawing/2014/main" id="{215FD2EA-01D3-4D64-BEDD-99DAEC15A7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3376" y="4922598"/>
            <a:ext cx="3165666" cy="1841255"/>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School refusal: children &amp; teenagers ...">
            <a:extLst>
              <a:ext uri="{FF2B5EF4-FFF2-40B4-BE49-F238E27FC236}">
                <a16:creationId xmlns:a16="http://schemas.microsoft.com/office/drawing/2014/main" id="{28E406E0-A78E-4394-AA05-7202F0F19F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1250" y="4873658"/>
            <a:ext cx="2523507" cy="189019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Middle Eastern and North African school ...">
            <a:extLst>
              <a:ext uri="{FF2B5EF4-FFF2-40B4-BE49-F238E27FC236}">
                <a16:creationId xmlns:a16="http://schemas.microsoft.com/office/drawing/2014/main" id="{7787EC83-B645-47BD-A93E-EE0EC2F9804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01234" y="4883488"/>
            <a:ext cx="3165665" cy="1899399"/>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Teachers Share The Biggest Issues Kids ...">
            <a:extLst>
              <a:ext uri="{FF2B5EF4-FFF2-40B4-BE49-F238E27FC236}">
                <a16:creationId xmlns:a16="http://schemas.microsoft.com/office/drawing/2014/main" id="{416ED6B2-828A-4786-B861-30162C196C1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99000" y="4906711"/>
            <a:ext cx="2571750" cy="17716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C22E23B-E601-477B-8120-F070CC190F93}"/>
              </a:ext>
            </a:extLst>
          </p:cNvPr>
          <p:cNvSpPr txBox="1"/>
          <p:nvPr/>
        </p:nvSpPr>
        <p:spPr>
          <a:xfrm>
            <a:off x="1065229" y="2460396"/>
            <a:ext cx="10124387" cy="1754326"/>
          </a:xfrm>
          <a:prstGeom prst="rect">
            <a:avLst/>
          </a:prstGeom>
          <a:noFill/>
        </p:spPr>
        <p:txBody>
          <a:bodyPr wrap="square" rtlCol="0">
            <a:spAutoFit/>
          </a:bodyPr>
          <a:lstStyle/>
          <a:p>
            <a:pPr algn="ctr"/>
            <a:r>
              <a:rPr lang="en-GB" sz="5400" dirty="0"/>
              <a:t>Is it always easy to be respectful? When might it be difficult?</a:t>
            </a:r>
          </a:p>
        </p:txBody>
      </p:sp>
    </p:spTree>
    <p:extLst>
      <p:ext uri="{BB962C8B-B14F-4D97-AF65-F5344CB8AC3E}">
        <p14:creationId xmlns:p14="http://schemas.microsoft.com/office/powerpoint/2010/main" val="1435961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2511F2-D835-4A9C-A4F6-8700A1DD4714}"/>
              </a:ext>
            </a:extLst>
          </p:cNvPr>
          <p:cNvSpPr txBox="1"/>
          <p:nvPr/>
        </p:nvSpPr>
        <p:spPr>
          <a:xfrm>
            <a:off x="75414" y="452487"/>
            <a:ext cx="12047455" cy="3477875"/>
          </a:xfrm>
          <a:prstGeom prst="rect">
            <a:avLst/>
          </a:prstGeom>
          <a:noFill/>
        </p:spPr>
        <p:txBody>
          <a:bodyPr wrap="square" rtlCol="0">
            <a:spAutoFit/>
          </a:bodyPr>
          <a:lstStyle/>
          <a:p>
            <a:pPr algn="ctr"/>
            <a:r>
              <a:rPr lang="en-GB" sz="4400" dirty="0"/>
              <a:t>What does mutual respect look like at Lady J?</a:t>
            </a:r>
          </a:p>
          <a:p>
            <a:pPr algn="ctr"/>
            <a:endParaRPr lang="en-GB" sz="4400" dirty="0"/>
          </a:p>
          <a:p>
            <a:pPr algn="ctr"/>
            <a:r>
              <a:rPr lang="en-GB" sz="4400" dirty="0"/>
              <a:t>How are you respectful to each other and to adults?</a:t>
            </a:r>
          </a:p>
          <a:p>
            <a:pPr algn="ctr"/>
            <a:endParaRPr lang="en-GB" sz="4400" dirty="0"/>
          </a:p>
          <a:p>
            <a:pPr algn="ctr"/>
            <a:r>
              <a:rPr lang="en-GB" sz="4400" dirty="0"/>
              <a:t>How are adults respectful to you?</a:t>
            </a:r>
          </a:p>
        </p:txBody>
      </p:sp>
      <p:pic>
        <p:nvPicPr>
          <p:cNvPr id="16" name="Picture 15">
            <a:extLst>
              <a:ext uri="{FF2B5EF4-FFF2-40B4-BE49-F238E27FC236}">
                <a16:creationId xmlns:a16="http://schemas.microsoft.com/office/drawing/2014/main" id="{C7FB9411-BD65-403D-9B0A-1459E5A55A22}"/>
              </a:ext>
            </a:extLst>
          </p:cNvPr>
          <p:cNvPicPr>
            <a:picLocks noChangeAspect="1"/>
          </p:cNvPicPr>
          <p:nvPr/>
        </p:nvPicPr>
        <p:blipFill>
          <a:blip r:embed="rId2"/>
          <a:stretch>
            <a:fillRect/>
          </a:stretch>
        </p:blipFill>
        <p:spPr>
          <a:xfrm>
            <a:off x="34516" y="4814597"/>
            <a:ext cx="3107952" cy="1871114"/>
          </a:xfrm>
          <a:prstGeom prst="rect">
            <a:avLst/>
          </a:prstGeom>
        </p:spPr>
      </p:pic>
      <p:pic>
        <p:nvPicPr>
          <p:cNvPr id="18" name="Picture 17">
            <a:extLst>
              <a:ext uri="{FF2B5EF4-FFF2-40B4-BE49-F238E27FC236}">
                <a16:creationId xmlns:a16="http://schemas.microsoft.com/office/drawing/2014/main" id="{0BE152D3-07EF-4790-BBF4-83E66C7A2556}"/>
              </a:ext>
            </a:extLst>
          </p:cNvPr>
          <p:cNvPicPr>
            <a:picLocks noChangeAspect="1"/>
          </p:cNvPicPr>
          <p:nvPr/>
        </p:nvPicPr>
        <p:blipFill>
          <a:blip r:embed="rId3"/>
          <a:stretch>
            <a:fillRect/>
          </a:stretch>
        </p:blipFill>
        <p:spPr>
          <a:xfrm>
            <a:off x="3362029" y="4791733"/>
            <a:ext cx="2790758" cy="1980750"/>
          </a:xfrm>
          <a:prstGeom prst="rect">
            <a:avLst/>
          </a:prstGeom>
        </p:spPr>
      </p:pic>
      <p:pic>
        <p:nvPicPr>
          <p:cNvPr id="20" name="Picture 19">
            <a:extLst>
              <a:ext uri="{FF2B5EF4-FFF2-40B4-BE49-F238E27FC236}">
                <a16:creationId xmlns:a16="http://schemas.microsoft.com/office/drawing/2014/main" id="{422ED560-B70E-4288-A542-6E2417AEECB8}"/>
              </a:ext>
            </a:extLst>
          </p:cNvPr>
          <p:cNvPicPr>
            <a:picLocks noChangeAspect="1"/>
          </p:cNvPicPr>
          <p:nvPr/>
        </p:nvPicPr>
        <p:blipFill>
          <a:blip r:embed="rId4"/>
          <a:stretch>
            <a:fillRect/>
          </a:stretch>
        </p:blipFill>
        <p:spPr>
          <a:xfrm>
            <a:off x="6296934" y="4791488"/>
            <a:ext cx="2724518" cy="1980995"/>
          </a:xfrm>
          <a:prstGeom prst="rect">
            <a:avLst/>
          </a:prstGeom>
        </p:spPr>
      </p:pic>
      <p:pic>
        <p:nvPicPr>
          <p:cNvPr id="22" name="Picture 21">
            <a:extLst>
              <a:ext uri="{FF2B5EF4-FFF2-40B4-BE49-F238E27FC236}">
                <a16:creationId xmlns:a16="http://schemas.microsoft.com/office/drawing/2014/main" id="{B371DDA4-CB34-4583-846A-E29C92D69DBE}"/>
              </a:ext>
            </a:extLst>
          </p:cNvPr>
          <p:cNvPicPr>
            <a:picLocks noChangeAspect="1"/>
          </p:cNvPicPr>
          <p:nvPr/>
        </p:nvPicPr>
        <p:blipFill>
          <a:blip r:embed="rId5"/>
          <a:stretch>
            <a:fillRect/>
          </a:stretch>
        </p:blipFill>
        <p:spPr>
          <a:xfrm>
            <a:off x="9165599" y="4761092"/>
            <a:ext cx="2523638" cy="2011391"/>
          </a:xfrm>
          <a:prstGeom prst="rect">
            <a:avLst/>
          </a:prstGeom>
        </p:spPr>
      </p:pic>
    </p:spTree>
    <p:extLst>
      <p:ext uri="{BB962C8B-B14F-4D97-AF65-F5344CB8AC3E}">
        <p14:creationId xmlns:p14="http://schemas.microsoft.com/office/powerpoint/2010/main" val="625557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2511F2-D835-4A9C-A4F6-8700A1DD4714}"/>
              </a:ext>
            </a:extLst>
          </p:cNvPr>
          <p:cNvSpPr txBox="1"/>
          <p:nvPr/>
        </p:nvSpPr>
        <p:spPr>
          <a:xfrm>
            <a:off x="75414" y="452487"/>
            <a:ext cx="12047455" cy="1446550"/>
          </a:xfrm>
          <a:prstGeom prst="rect">
            <a:avLst/>
          </a:prstGeom>
          <a:noFill/>
        </p:spPr>
        <p:txBody>
          <a:bodyPr wrap="square" rtlCol="0">
            <a:spAutoFit/>
          </a:bodyPr>
          <a:lstStyle/>
          <a:p>
            <a:pPr algn="ctr"/>
            <a:r>
              <a:rPr lang="en-GB" sz="4400" dirty="0"/>
              <a:t>We are a Rights Respecting School – of course respect is important to us!</a:t>
            </a:r>
          </a:p>
        </p:txBody>
      </p:sp>
      <p:pic>
        <p:nvPicPr>
          <p:cNvPr id="4" name="Picture 3">
            <a:extLst>
              <a:ext uri="{FF2B5EF4-FFF2-40B4-BE49-F238E27FC236}">
                <a16:creationId xmlns:a16="http://schemas.microsoft.com/office/drawing/2014/main" id="{B5C4662C-12E2-4CF9-ABDB-2CE040D4E36D}"/>
              </a:ext>
            </a:extLst>
          </p:cNvPr>
          <p:cNvPicPr>
            <a:picLocks noChangeAspect="1"/>
          </p:cNvPicPr>
          <p:nvPr/>
        </p:nvPicPr>
        <p:blipFill>
          <a:blip r:embed="rId3"/>
          <a:stretch>
            <a:fillRect/>
          </a:stretch>
        </p:blipFill>
        <p:spPr>
          <a:xfrm>
            <a:off x="7429612" y="2419428"/>
            <a:ext cx="1930217" cy="1824088"/>
          </a:xfrm>
          <a:prstGeom prst="rect">
            <a:avLst/>
          </a:prstGeom>
        </p:spPr>
      </p:pic>
      <p:pic>
        <p:nvPicPr>
          <p:cNvPr id="6" name="Picture 5">
            <a:extLst>
              <a:ext uri="{FF2B5EF4-FFF2-40B4-BE49-F238E27FC236}">
                <a16:creationId xmlns:a16="http://schemas.microsoft.com/office/drawing/2014/main" id="{72A310C3-AAA3-4BB3-8DD3-F63E2DB335FA}"/>
              </a:ext>
            </a:extLst>
          </p:cNvPr>
          <p:cNvPicPr>
            <a:picLocks noChangeAspect="1"/>
          </p:cNvPicPr>
          <p:nvPr/>
        </p:nvPicPr>
        <p:blipFill>
          <a:blip r:embed="rId4"/>
          <a:stretch>
            <a:fillRect/>
          </a:stretch>
        </p:blipFill>
        <p:spPr>
          <a:xfrm>
            <a:off x="3536014" y="4636748"/>
            <a:ext cx="1930217" cy="1850347"/>
          </a:xfrm>
          <a:prstGeom prst="rect">
            <a:avLst/>
          </a:prstGeom>
        </p:spPr>
      </p:pic>
      <p:pic>
        <p:nvPicPr>
          <p:cNvPr id="8" name="Picture 7">
            <a:extLst>
              <a:ext uri="{FF2B5EF4-FFF2-40B4-BE49-F238E27FC236}">
                <a16:creationId xmlns:a16="http://schemas.microsoft.com/office/drawing/2014/main" id="{C41EA3FA-589E-435D-A8DE-0A805567C271}"/>
              </a:ext>
            </a:extLst>
          </p:cNvPr>
          <p:cNvPicPr>
            <a:picLocks noChangeAspect="1"/>
          </p:cNvPicPr>
          <p:nvPr/>
        </p:nvPicPr>
        <p:blipFill>
          <a:blip r:embed="rId5"/>
          <a:stretch>
            <a:fillRect/>
          </a:stretch>
        </p:blipFill>
        <p:spPr>
          <a:xfrm>
            <a:off x="7448362" y="4647863"/>
            <a:ext cx="1982131" cy="1820872"/>
          </a:xfrm>
          <a:prstGeom prst="rect">
            <a:avLst/>
          </a:prstGeom>
        </p:spPr>
      </p:pic>
      <p:pic>
        <p:nvPicPr>
          <p:cNvPr id="10" name="Picture 9">
            <a:extLst>
              <a:ext uri="{FF2B5EF4-FFF2-40B4-BE49-F238E27FC236}">
                <a16:creationId xmlns:a16="http://schemas.microsoft.com/office/drawing/2014/main" id="{14A3C732-FB2E-46A1-8366-4AF30199129C}"/>
              </a:ext>
            </a:extLst>
          </p:cNvPr>
          <p:cNvPicPr>
            <a:picLocks noChangeAspect="1"/>
          </p:cNvPicPr>
          <p:nvPr/>
        </p:nvPicPr>
        <p:blipFill>
          <a:blip r:embed="rId6"/>
          <a:stretch>
            <a:fillRect/>
          </a:stretch>
        </p:blipFill>
        <p:spPr>
          <a:xfrm>
            <a:off x="3502850" y="2419430"/>
            <a:ext cx="1963381" cy="1824087"/>
          </a:xfrm>
          <a:prstGeom prst="rect">
            <a:avLst/>
          </a:prstGeom>
        </p:spPr>
      </p:pic>
      <p:pic>
        <p:nvPicPr>
          <p:cNvPr id="12" name="Picture 11">
            <a:extLst>
              <a:ext uri="{FF2B5EF4-FFF2-40B4-BE49-F238E27FC236}">
                <a16:creationId xmlns:a16="http://schemas.microsoft.com/office/drawing/2014/main" id="{A7AC3C0C-5537-4FAF-A66E-9FE6E6DC3B8C}"/>
              </a:ext>
            </a:extLst>
          </p:cNvPr>
          <p:cNvPicPr>
            <a:picLocks noChangeAspect="1"/>
          </p:cNvPicPr>
          <p:nvPr/>
        </p:nvPicPr>
        <p:blipFill>
          <a:blip r:embed="rId7"/>
          <a:stretch>
            <a:fillRect/>
          </a:stretch>
        </p:blipFill>
        <p:spPr>
          <a:xfrm>
            <a:off x="5466231" y="2419429"/>
            <a:ext cx="1982131" cy="1824087"/>
          </a:xfrm>
          <a:prstGeom prst="rect">
            <a:avLst/>
          </a:prstGeom>
        </p:spPr>
      </p:pic>
      <p:pic>
        <p:nvPicPr>
          <p:cNvPr id="14" name="Picture 13">
            <a:extLst>
              <a:ext uri="{FF2B5EF4-FFF2-40B4-BE49-F238E27FC236}">
                <a16:creationId xmlns:a16="http://schemas.microsoft.com/office/drawing/2014/main" id="{B1E40192-2D28-4439-8045-F9AC7A79516F}"/>
              </a:ext>
            </a:extLst>
          </p:cNvPr>
          <p:cNvPicPr>
            <a:picLocks noChangeAspect="1"/>
          </p:cNvPicPr>
          <p:nvPr/>
        </p:nvPicPr>
        <p:blipFill>
          <a:blip r:embed="rId8"/>
          <a:stretch>
            <a:fillRect/>
          </a:stretch>
        </p:blipFill>
        <p:spPr>
          <a:xfrm>
            <a:off x="5466232" y="4647864"/>
            <a:ext cx="1982130" cy="1828113"/>
          </a:xfrm>
          <a:prstGeom prst="rect">
            <a:avLst/>
          </a:prstGeom>
        </p:spPr>
      </p:pic>
    </p:spTree>
    <p:extLst>
      <p:ext uri="{BB962C8B-B14F-4D97-AF65-F5344CB8AC3E}">
        <p14:creationId xmlns:p14="http://schemas.microsoft.com/office/powerpoint/2010/main" val="3256040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523957-FED3-4C85-B2DD-227367220C96}"/>
              </a:ext>
            </a:extLst>
          </p:cNvPr>
          <p:cNvSpPr txBox="1"/>
          <p:nvPr/>
        </p:nvSpPr>
        <p:spPr>
          <a:xfrm>
            <a:off x="-336222" y="279932"/>
            <a:ext cx="12047455" cy="769441"/>
          </a:xfrm>
          <a:prstGeom prst="rect">
            <a:avLst/>
          </a:prstGeom>
          <a:noFill/>
        </p:spPr>
        <p:txBody>
          <a:bodyPr wrap="square" rtlCol="0">
            <a:spAutoFit/>
          </a:bodyPr>
          <a:lstStyle/>
          <a:p>
            <a:pPr algn="ctr"/>
            <a:r>
              <a:rPr lang="en-GB" sz="4400" dirty="0"/>
              <a:t>How will you show respect today?</a:t>
            </a:r>
          </a:p>
        </p:txBody>
      </p:sp>
      <p:pic>
        <p:nvPicPr>
          <p:cNvPr id="1026" name="Picture 2" descr="All About Respect | Why Is Respect ...">
            <a:extLst>
              <a:ext uri="{FF2B5EF4-FFF2-40B4-BE49-F238E27FC236}">
                <a16:creationId xmlns:a16="http://schemas.microsoft.com/office/drawing/2014/main" id="{9B6B167B-C135-4BBA-9737-BF95DAF979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379" y="1532541"/>
            <a:ext cx="8521416" cy="4594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7831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C6ADD5-AC21-4066-99F2-1FE0A78572F7}">
  <ds:schemaRefs>
    <ds:schemaRef ds:uri="http://schemas.microsoft.com/sharepoint/v3/contenttype/forms"/>
  </ds:schemaRefs>
</ds:datastoreItem>
</file>

<file path=customXml/itemProps2.xml><?xml version="1.0" encoding="utf-8"?>
<ds:datastoreItem xmlns:ds="http://schemas.openxmlformats.org/officeDocument/2006/customXml" ds:itemID="{E53BE604-8BFA-4D09-9A1C-48CF682C7A54}">
  <ds:schemaRefs>
    <ds:schemaRef ds:uri="http://schemas.microsoft.com/office/2006/metadata/properties"/>
    <ds:schemaRef ds:uri="http://purl.org/dc/dcmitype/"/>
    <ds:schemaRef ds:uri="http://purl.org/dc/terms/"/>
    <ds:schemaRef ds:uri="http://purl.org/dc/elements/1.1/"/>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1A9DDCE-949E-4EA6-8A07-A8F0B5A2E5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146</TotalTime>
  <Words>787</Words>
  <Application>Microsoft Office PowerPoint</Application>
  <PresentationFormat>Widescreen</PresentationFormat>
  <Paragraphs>29</Paragraphs>
  <Slides>7</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Nunito light</vt:lpstr>
      <vt:lpstr>ReithSans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Kwouk</dc:creator>
  <cp:lastModifiedBy>Briony Kwouk</cp:lastModifiedBy>
  <cp:revision>12</cp:revision>
  <dcterms:created xsi:type="dcterms:W3CDTF">2024-10-28T22:08:56Z</dcterms:created>
  <dcterms:modified xsi:type="dcterms:W3CDTF">2024-11-10T15:08:19Z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