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6"/>
  </p:sldMasterIdLst>
  <p:notesMasterIdLst>
    <p:notesMasterId r:id="rId19"/>
  </p:notesMasterIdLst>
  <p:sldIdLst>
    <p:sldId id="262" r:id="rId7"/>
    <p:sldId id="268" r:id="rId8"/>
    <p:sldId id="269" r:id="rId9"/>
    <p:sldId id="270" r:id="rId10"/>
    <p:sldId id="276" r:id="rId11"/>
    <p:sldId id="264" r:id="rId12"/>
    <p:sldId id="281" r:id="rId13"/>
    <p:sldId id="286" r:id="rId14"/>
    <p:sldId id="282" r:id="rId15"/>
    <p:sldId id="283" r:id="rId16"/>
    <p:sldId id="284" r:id="rId17"/>
    <p:sldId id="285"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1" d="100"/>
          <a:sy n="81" d="100"/>
        </p:scale>
        <p:origin x="725"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FB11E64-69E5-4BE0-B7A0-067783BB4416}" type="datetimeFigureOut">
              <a:t>11/25/2024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3A5D8B2-0321-46A5-88EB-0BE461821DC2}" type="slidenum">
              <a:t>‹#›</a:t>
            </a:fld>
            <a:endParaRPr lang="en-US"/>
          </a:p>
        </p:txBody>
      </p:sp>
    </p:spTree>
    <p:extLst>
      <p:ext uri="{BB962C8B-B14F-4D97-AF65-F5344CB8AC3E}">
        <p14:creationId xmlns:p14="http://schemas.microsoft.com/office/powerpoint/2010/main" val="36711636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3A5D8B2-0321-46A5-88EB-0BE461821DC2}" type="slidenum">
              <a:rPr lang="en-GB" smtClean="0"/>
              <a:t>4</a:t>
            </a:fld>
            <a:endParaRPr lang="en-GB"/>
          </a:p>
        </p:txBody>
      </p:sp>
    </p:spTree>
    <p:extLst>
      <p:ext uri="{BB962C8B-B14F-4D97-AF65-F5344CB8AC3E}">
        <p14:creationId xmlns:p14="http://schemas.microsoft.com/office/powerpoint/2010/main" val="1463227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The United Nations General Assembly is a group of countries who want to work together to help everyone have a safe and happy life with equal opportunities to a fair society. </a:t>
            </a:r>
          </a:p>
          <a:p>
            <a:endParaRPr lang="en-GB" dirty="0"/>
          </a:p>
        </p:txBody>
      </p:sp>
      <p:sp>
        <p:nvSpPr>
          <p:cNvPr id="4" name="Slide Number Placeholder 3"/>
          <p:cNvSpPr>
            <a:spLocks noGrp="1"/>
          </p:cNvSpPr>
          <p:nvPr>
            <p:ph type="sldNum" sz="quarter" idx="5"/>
          </p:nvPr>
        </p:nvSpPr>
        <p:spPr/>
        <p:txBody>
          <a:bodyPr/>
          <a:lstStyle/>
          <a:p>
            <a:fld id="{B3A5D8B2-0321-46A5-88EB-0BE461821DC2}" type="slidenum">
              <a:rPr lang="en-GB" smtClean="0"/>
              <a:t>6</a:t>
            </a:fld>
            <a:endParaRPr lang="en-GB"/>
          </a:p>
        </p:txBody>
      </p:sp>
    </p:spTree>
    <p:extLst>
      <p:ext uri="{BB962C8B-B14F-4D97-AF65-F5344CB8AC3E}">
        <p14:creationId xmlns:p14="http://schemas.microsoft.com/office/powerpoint/2010/main" val="20885727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Not all children get to enjoy the rights that they are entitled to. </a:t>
            </a:r>
          </a:p>
        </p:txBody>
      </p:sp>
      <p:sp>
        <p:nvSpPr>
          <p:cNvPr id="4" name="Slide Number Placeholder 3"/>
          <p:cNvSpPr>
            <a:spLocks noGrp="1"/>
          </p:cNvSpPr>
          <p:nvPr>
            <p:ph type="sldNum" sz="quarter" idx="5"/>
          </p:nvPr>
        </p:nvSpPr>
        <p:spPr/>
        <p:txBody>
          <a:bodyPr/>
          <a:lstStyle/>
          <a:p>
            <a:fld id="{B3A5D8B2-0321-46A5-88EB-0BE461821DC2}" type="slidenum">
              <a:rPr lang="en-GB" smtClean="0"/>
              <a:t>7</a:t>
            </a:fld>
            <a:endParaRPr lang="en-GB"/>
          </a:p>
        </p:txBody>
      </p:sp>
    </p:spTree>
    <p:extLst>
      <p:ext uri="{BB962C8B-B14F-4D97-AF65-F5344CB8AC3E}">
        <p14:creationId xmlns:p14="http://schemas.microsoft.com/office/powerpoint/2010/main" val="24843404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video which shows children from many different countries around the world writing letters in their own languages to adults to make them aware of their rights and to express their wishes for their future and the future of the world. You won’t be able to understand a lot of them because they are speaking in their own languages but you may be able to read the subtitles to understand what they are saying but if you can’t read it because it does go very quickly, it’s ok to just watch and you will be able to see from their faces just how passionate they are about children’s rights.</a:t>
            </a:r>
          </a:p>
          <a:p>
            <a:r>
              <a:rPr lang="en-GB" dirty="0"/>
              <a:t> Some of them talk about their wish for a peaceful world where they will be safe from the dangers of war, some of them talk about climate change and the flooding and droughts that this causes, some of them talk about their right to education and their right to be protected from harm and at least two of them talk about having their voices heard and being included in making decisions that affect them.</a:t>
            </a:r>
          </a:p>
          <a:p>
            <a:endParaRPr lang="en-GB" dirty="0"/>
          </a:p>
          <a:p>
            <a:r>
              <a:rPr lang="en-GB" dirty="0"/>
              <a:t>So I think that was a very powerful video with a powerful message. And that message is that by respecting and protecting children’s rights, we will create a better, safer, happier, fairer world for all children.</a:t>
            </a:r>
          </a:p>
        </p:txBody>
      </p:sp>
      <p:sp>
        <p:nvSpPr>
          <p:cNvPr id="4" name="Slide Number Placeholder 3"/>
          <p:cNvSpPr>
            <a:spLocks noGrp="1"/>
          </p:cNvSpPr>
          <p:nvPr>
            <p:ph type="sldNum" sz="quarter" idx="5"/>
          </p:nvPr>
        </p:nvSpPr>
        <p:spPr/>
        <p:txBody>
          <a:bodyPr/>
          <a:lstStyle/>
          <a:p>
            <a:fld id="{B3A5D8B2-0321-46A5-88EB-0BE461821DC2}" type="slidenum">
              <a:rPr lang="en-GB" smtClean="0"/>
              <a:t>8</a:t>
            </a:fld>
            <a:endParaRPr lang="en-GB"/>
          </a:p>
        </p:txBody>
      </p:sp>
    </p:spTree>
    <p:extLst>
      <p:ext uri="{BB962C8B-B14F-4D97-AF65-F5344CB8AC3E}">
        <p14:creationId xmlns:p14="http://schemas.microsoft.com/office/powerpoint/2010/main" val="19237680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Duty bearers = We always do what is best for you, we make sure you can enjoy your right to play and relax, we give you an education that develops your personality, talents and abilities through the various clubs on offer and other opportunities outside of the classroom such as trips and sporting events, we make sure your voices her heard and your thoughts are respected.</a:t>
            </a:r>
          </a:p>
          <a:p>
            <a:r>
              <a:rPr lang="en-GB" dirty="0"/>
              <a:t>We support the Ashford Food bank. Who can remember which charity we were supporting last Friday?</a:t>
            </a:r>
          </a:p>
        </p:txBody>
      </p:sp>
      <p:sp>
        <p:nvSpPr>
          <p:cNvPr id="4" name="Slide Number Placeholder 3"/>
          <p:cNvSpPr>
            <a:spLocks noGrp="1"/>
          </p:cNvSpPr>
          <p:nvPr>
            <p:ph type="sldNum" sz="quarter" idx="5"/>
          </p:nvPr>
        </p:nvSpPr>
        <p:spPr/>
        <p:txBody>
          <a:bodyPr/>
          <a:lstStyle/>
          <a:p>
            <a:fld id="{B3A5D8B2-0321-46A5-88EB-0BE461821DC2}" type="slidenum">
              <a:rPr lang="en-GB" smtClean="0"/>
              <a:t>9</a:t>
            </a:fld>
            <a:endParaRPr lang="en-GB"/>
          </a:p>
        </p:txBody>
      </p:sp>
    </p:spTree>
    <p:extLst>
      <p:ext uri="{BB962C8B-B14F-4D97-AF65-F5344CB8AC3E}">
        <p14:creationId xmlns:p14="http://schemas.microsoft.com/office/powerpoint/2010/main" val="36308740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They help children living in poverty whose families may not be able to provide enough food or clothing or a safe and warm home for their children, they help children with disabilities or perhaps have mental health problems to enjoy their rights to play and relax or to make friends and join groups or to get an education. And they do lots of other really important things too to give children a better quality of life.</a:t>
            </a:r>
          </a:p>
          <a:p>
            <a:endParaRPr lang="en-GB" dirty="0"/>
          </a:p>
          <a:p>
            <a:r>
              <a:rPr lang="en-GB" dirty="0"/>
              <a:t>So when we did our sponsored silence on Friday, you were helping children like those. Thanks to the generosity of your families and friends who donated money for the silence, more children are now able to enjoy more of the rights they are entitled to. Its events like this that show that we really are a rights respecting school. One that uphold and protects the rights not only of children within this school but the rights of children all around the UK.</a:t>
            </a:r>
          </a:p>
          <a:p>
            <a:endParaRPr lang="en-GB" dirty="0"/>
          </a:p>
          <a:p>
            <a:r>
              <a:rPr lang="en-GB" dirty="0"/>
              <a:t>But it doesn’t stop there. In fact, today many of you and your families have done something which shows that you also care about the rights of children all around the world.</a:t>
            </a:r>
          </a:p>
        </p:txBody>
      </p:sp>
      <p:sp>
        <p:nvSpPr>
          <p:cNvPr id="4" name="Slide Number Placeholder 3"/>
          <p:cNvSpPr>
            <a:spLocks noGrp="1"/>
          </p:cNvSpPr>
          <p:nvPr>
            <p:ph type="sldNum" sz="quarter" idx="5"/>
          </p:nvPr>
        </p:nvSpPr>
        <p:spPr/>
        <p:txBody>
          <a:bodyPr/>
          <a:lstStyle/>
          <a:p>
            <a:fld id="{B3A5D8B2-0321-46A5-88EB-0BE461821DC2}" type="slidenum">
              <a:rPr lang="en-GB" smtClean="0"/>
              <a:t>10</a:t>
            </a:fld>
            <a:endParaRPr lang="en-GB"/>
          </a:p>
        </p:txBody>
      </p:sp>
    </p:spTree>
    <p:extLst>
      <p:ext uri="{BB962C8B-B14F-4D97-AF65-F5344CB8AC3E}">
        <p14:creationId xmlns:p14="http://schemas.microsoft.com/office/powerpoint/2010/main" val="29990190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Today is the first ever Lady J Ditch the Car Day. Today, many of your parents and carers made a pledge to leave their cars at home and travel to school by a different means. By doing so, you have stopped loads of CO2 from going into the atmosphere and causing global warming. We know about the disastrous effects of climate change – the flooding and the droughts. You may well have seen on the news the recent terrible flooding in Spain. But lots of you took action against that today and therefore made a small step towards ensuring that more children can enjoy their rights such as a right to an education, the rights to healthcare, clean water and food, the right to a safe home.  </a:t>
            </a:r>
            <a:r>
              <a:rPr lang="en-GB"/>
              <a:t>ARTHUR??</a:t>
            </a:r>
            <a:endParaRPr lang="en-GB" dirty="0"/>
          </a:p>
        </p:txBody>
      </p:sp>
      <p:sp>
        <p:nvSpPr>
          <p:cNvPr id="4" name="Slide Number Placeholder 3"/>
          <p:cNvSpPr>
            <a:spLocks noGrp="1"/>
          </p:cNvSpPr>
          <p:nvPr>
            <p:ph type="sldNum" sz="quarter" idx="5"/>
          </p:nvPr>
        </p:nvSpPr>
        <p:spPr/>
        <p:txBody>
          <a:bodyPr/>
          <a:lstStyle/>
          <a:p>
            <a:fld id="{B3A5D8B2-0321-46A5-88EB-0BE461821DC2}" type="slidenum">
              <a:rPr lang="en-GB" smtClean="0"/>
              <a:t>11</a:t>
            </a:fld>
            <a:endParaRPr lang="en-GB"/>
          </a:p>
        </p:txBody>
      </p:sp>
    </p:spTree>
    <p:extLst>
      <p:ext uri="{BB962C8B-B14F-4D97-AF65-F5344CB8AC3E}">
        <p14:creationId xmlns:p14="http://schemas.microsoft.com/office/powerpoint/2010/main" val="1008442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11/25/2024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11/25/2024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11/25/2024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11/25/2024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11/25/2024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2" type="tx">
  <p:cSld name="TITLE_AND_BODY">
    <p:spTree>
      <p:nvGrpSpPr>
        <p:cNvPr id="1" name="Shape 9"/>
        <p:cNvGrpSpPr/>
        <p:nvPr/>
      </p:nvGrpSpPr>
      <p:grpSpPr>
        <a:xfrm>
          <a:off x="0" y="0"/>
          <a:ext cx="0" cy="0"/>
          <a:chOff x="0" y="0"/>
          <a:chExt cx="0" cy="0"/>
        </a:xfrm>
      </p:grpSpPr>
      <p:sp>
        <p:nvSpPr>
          <p:cNvPr id="10" name="Google Shape;10;p13"/>
          <p:cNvSpPr txBox="1">
            <a:spLocks noGrp="1"/>
          </p:cNvSpPr>
          <p:nvPr>
            <p:ph type="sldNum" idx="12"/>
          </p:nvPr>
        </p:nvSpPr>
        <p:spPr>
          <a:xfrm>
            <a:off x="8463950" y="6224225"/>
            <a:ext cx="273652" cy="264251"/>
          </a:xfrm>
          <a:prstGeom prst="rect">
            <a:avLst/>
          </a:prstGeom>
          <a:noFill/>
          <a:ln>
            <a:noFill/>
          </a:ln>
        </p:spPr>
        <p:txBody>
          <a:bodyPr spcFirstLastPara="1" wrap="square" lIns="45700" tIns="45700" rIns="45700" bIns="45700" anchor="ctr" anchorCtr="0">
            <a:spAutoFit/>
          </a:bodyPr>
          <a:lstStyle>
            <a:lvl1pPr marL="0" marR="0" lvl="0" indent="0" algn="r">
              <a:lnSpc>
                <a:spcPct val="100000"/>
              </a:lnSpc>
              <a:spcBef>
                <a:spcPts val="0"/>
              </a:spcBef>
              <a:spcAft>
                <a:spcPts val="0"/>
              </a:spcAft>
              <a:buClr>
                <a:srgbClr val="888888"/>
              </a:buClr>
              <a:buSzPts val="1200"/>
              <a:buFont typeface="Arial"/>
              <a:buNone/>
              <a:defRPr sz="12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888888"/>
              </a:buClr>
              <a:buSzPts val="1200"/>
              <a:buFont typeface="Arial"/>
              <a:buNone/>
              <a:defRPr sz="12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888888"/>
              </a:buClr>
              <a:buSzPts val="1200"/>
              <a:buFont typeface="Arial"/>
              <a:buNone/>
              <a:defRPr sz="12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888888"/>
              </a:buClr>
              <a:buSzPts val="1200"/>
              <a:buFont typeface="Arial"/>
              <a:buNone/>
              <a:defRPr sz="12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888888"/>
              </a:buClr>
              <a:buSzPts val="1200"/>
              <a:buFont typeface="Arial"/>
              <a:buNone/>
              <a:defRPr sz="12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888888"/>
              </a:buClr>
              <a:buSzPts val="1200"/>
              <a:buFont typeface="Arial"/>
              <a:buNone/>
              <a:defRPr sz="12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888888"/>
              </a:buClr>
              <a:buSzPts val="1200"/>
              <a:buFont typeface="Arial"/>
              <a:buNone/>
              <a:defRPr sz="12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888888"/>
              </a:buClr>
              <a:buSzPts val="1200"/>
              <a:buFont typeface="Arial"/>
              <a:buNone/>
              <a:defRPr sz="12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888888"/>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12876698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4 causes Happy Healthy">
  <p:cSld name="4 causes Happy Healthy">
    <p:spTree>
      <p:nvGrpSpPr>
        <p:cNvPr id="1" name="Shape 11"/>
        <p:cNvGrpSpPr/>
        <p:nvPr/>
      </p:nvGrpSpPr>
      <p:grpSpPr>
        <a:xfrm>
          <a:off x="0" y="0"/>
          <a:ext cx="0" cy="0"/>
          <a:chOff x="0" y="0"/>
          <a:chExt cx="0" cy="0"/>
        </a:xfrm>
      </p:grpSpPr>
      <p:sp>
        <p:nvSpPr>
          <p:cNvPr id="12" name="Google Shape;12;p14"/>
          <p:cNvSpPr txBox="1">
            <a:spLocks noGrp="1"/>
          </p:cNvSpPr>
          <p:nvPr>
            <p:ph type="title"/>
          </p:nvPr>
        </p:nvSpPr>
        <p:spPr>
          <a:xfrm>
            <a:off x="359999" y="261443"/>
            <a:ext cx="11247589" cy="877106"/>
          </a:xfrm>
          <a:prstGeom prst="rect">
            <a:avLst/>
          </a:prstGeom>
          <a:noFill/>
          <a:ln>
            <a:noFill/>
          </a:ln>
        </p:spPr>
        <p:txBody>
          <a:bodyPr spcFirstLastPara="1" wrap="square" lIns="45700" tIns="45700" rIns="45700" bIns="45700" anchor="b" anchorCtr="0">
            <a:normAutofit/>
          </a:bodyPr>
          <a:lstStyle>
            <a:lvl1pPr lvl="0" algn="l">
              <a:lnSpc>
                <a:spcPct val="90000"/>
              </a:lnSpc>
              <a:spcBef>
                <a:spcPts val="0"/>
              </a:spcBef>
              <a:spcAft>
                <a:spcPts val="0"/>
              </a:spcAft>
              <a:buClr>
                <a:srgbClr val="FFFFFF"/>
              </a:buClr>
              <a:buSzPts val="1800"/>
              <a:buNone/>
              <a:defRPr/>
            </a:lvl1pPr>
            <a:lvl2pPr lvl="1" algn="l">
              <a:lnSpc>
                <a:spcPct val="90000"/>
              </a:lnSpc>
              <a:spcBef>
                <a:spcPts val="0"/>
              </a:spcBef>
              <a:spcAft>
                <a:spcPts val="0"/>
              </a:spcAft>
              <a:buClr>
                <a:srgbClr val="FFFFFF"/>
              </a:buClr>
              <a:buSzPts val="1800"/>
              <a:buNone/>
              <a:defRPr/>
            </a:lvl2pPr>
            <a:lvl3pPr lvl="2" algn="l">
              <a:lnSpc>
                <a:spcPct val="90000"/>
              </a:lnSpc>
              <a:spcBef>
                <a:spcPts val="0"/>
              </a:spcBef>
              <a:spcAft>
                <a:spcPts val="0"/>
              </a:spcAft>
              <a:buClr>
                <a:srgbClr val="FFFFFF"/>
              </a:buClr>
              <a:buSzPts val="1800"/>
              <a:buNone/>
              <a:defRPr/>
            </a:lvl3pPr>
            <a:lvl4pPr lvl="3" algn="l">
              <a:lnSpc>
                <a:spcPct val="90000"/>
              </a:lnSpc>
              <a:spcBef>
                <a:spcPts val="0"/>
              </a:spcBef>
              <a:spcAft>
                <a:spcPts val="0"/>
              </a:spcAft>
              <a:buClr>
                <a:srgbClr val="FFFFFF"/>
              </a:buClr>
              <a:buSzPts val="1800"/>
              <a:buNone/>
              <a:defRPr/>
            </a:lvl4pPr>
            <a:lvl5pPr lvl="4" algn="l">
              <a:lnSpc>
                <a:spcPct val="90000"/>
              </a:lnSpc>
              <a:spcBef>
                <a:spcPts val="0"/>
              </a:spcBef>
              <a:spcAft>
                <a:spcPts val="0"/>
              </a:spcAft>
              <a:buClr>
                <a:srgbClr val="FFFFFF"/>
              </a:buClr>
              <a:buSzPts val="1800"/>
              <a:buNone/>
              <a:defRPr/>
            </a:lvl5pPr>
            <a:lvl6pPr lvl="5" algn="l">
              <a:lnSpc>
                <a:spcPct val="90000"/>
              </a:lnSpc>
              <a:spcBef>
                <a:spcPts val="0"/>
              </a:spcBef>
              <a:spcAft>
                <a:spcPts val="0"/>
              </a:spcAft>
              <a:buClr>
                <a:srgbClr val="FFFFFF"/>
              </a:buClr>
              <a:buSzPts val="1800"/>
              <a:buNone/>
              <a:defRPr/>
            </a:lvl6pPr>
            <a:lvl7pPr lvl="6" algn="l">
              <a:lnSpc>
                <a:spcPct val="90000"/>
              </a:lnSpc>
              <a:spcBef>
                <a:spcPts val="0"/>
              </a:spcBef>
              <a:spcAft>
                <a:spcPts val="0"/>
              </a:spcAft>
              <a:buClr>
                <a:srgbClr val="FFFFFF"/>
              </a:buClr>
              <a:buSzPts val="1800"/>
              <a:buNone/>
              <a:defRPr/>
            </a:lvl7pPr>
            <a:lvl8pPr lvl="7" algn="l">
              <a:lnSpc>
                <a:spcPct val="90000"/>
              </a:lnSpc>
              <a:spcBef>
                <a:spcPts val="0"/>
              </a:spcBef>
              <a:spcAft>
                <a:spcPts val="0"/>
              </a:spcAft>
              <a:buClr>
                <a:srgbClr val="FFFFFF"/>
              </a:buClr>
              <a:buSzPts val="1800"/>
              <a:buNone/>
              <a:defRPr/>
            </a:lvl8pPr>
            <a:lvl9pPr lvl="8" algn="l">
              <a:lnSpc>
                <a:spcPct val="90000"/>
              </a:lnSpc>
              <a:spcBef>
                <a:spcPts val="0"/>
              </a:spcBef>
              <a:spcAft>
                <a:spcPts val="0"/>
              </a:spcAft>
              <a:buClr>
                <a:srgbClr val="FFFFFF"/>
              </a:buClr>
              <a:buSzPts val="1800"/>
              <a:buNone/>
              <a:defRPr/>
            </a:lvl9pPr>
          </a:lstStyle>
          <a:p>
            <a:endParaRPr/>
          </a:p>
        </p:txBody>
      </p:sp>
      <p:sp>
        <p:nvSpPr>
          <p:cNvPr id="13" name="Google Shape;13;p14"/>
          <p:cNvSpPr txBox="1">
            <a:spLocks noGrp="1"/>
          </p:cNvSpPr>
          <p:nvPr>
            <p:ph type="sldNum" idx="12"/>
          </p:nvPr>
        </p:nvSpPr>
        <p:spPr>
          <a:xfrm>
            <a:off x="480000" y="6386364"/>
            <a:ext cx="273652" cy="264251"/>
          </a:xfrm>
          <a:prstGeom prst="rect">
            <a:avLst/>
          </a:prstGeom>
          <a:noFill/>
          <a:ln>
            <a:noFill/>
          </a:ln>
        </p:spPr>
        <p:txBody>
          <a:bodyPr spcFirstLastPara="1" wrap="square" lIns="45700" tIns="45700" rIns="45700" bIns="45700" anchor="ctr" anchorCtr="0">
            <a:spAutoFit/>
          </a:bodyPr>
          <a:lstStyle>
            <a:lvl1pPr marL="0" marR="0" lvl="0" indent="0" algn="l">
              <a:lnSpc>
                <a:spcPct val="100000"/>
              </a:lnSpc>
              <a:spcBef>
                <a:spcPts val="0"/>
              </a:spcBef>
              <a:spcAft>
                <a:spcPts val="0"/>
              </a:spcAft>
              <a:buClr>
                <a:srgbClr val="FFFFFF"/>
              </a:buClr>
              <a:buSzPts val="1200"/>
              <a:buFont typeface="Arial"/>
              <a:buNone/>
              <a:defRPr sz="1200" b="0" i="0" u="none" strike="noStrike" cap="none">
                <a:solidFill>
                  <a:srgbClr val="FFFFFF"/>
                </a:solidFill>
                <a:latin typeface="Arial"/>
                <a:ea typeface="Arial"/>
                <a:cs typeface="Arial"/>
                <a:sym typeface="Arial"/>
              </a:defRPr>
            </a:lvl1pPr>
            <a:lvl2pPr marL="0" marR="0" lvl="1" indent="0" algn="l">
              <a:lnSpc>
                <a:spcPct val="100000"/>
              </a:lnSpc>
              <a:spcBef>
                <a:spcPts val="0"/>
              </a:spcBef>
              <a:spcAft>
                <a:spcPts val="0"/>
              </a:spcAft>
              <a:buClr>
                <a:srgbClr val="FFFFFF"/>
              </a:buClr>
              <a:buSzPts val="1200"/>
              <a:buFont typeface="Arial"/>
              <a:buNone/>
              <a:defRPr sz="1200" b="0" i="0" u="none" strike="noStrike" cap="none">
                <a:solidFill>
                  <a:srgbClr val="FFFFFF"/>
                </a:solidFill>
                <a:latin typeface="Arial"/>
                <a:ea typeface="Arial"/>
                <a:cs typeface="Arial"/>
                <a:sym typeface="Arial"/>
              </a:defRPr>
            </a:lvl2pPr>
            <a:lvl3pPr marL="0" marR="0" lvl="2" indent="0" algn="l">
              <a:lnSpc>
                <a:spcPct val="100000"/>
              </a:lnSpc>
              <a:spcBef>
                <a:spcPts val="0"/>
              </a:spcBef>
              <a:spcAft>
                <a:spcPts val="0"/>
              </a:spcAft>
              <a:buClr>
                <a:srgbClr val="FFFFFF"/>
              </a:buClr>
              <a:buSzPts val="1200"/>
              <a:buFont typeface="Arial"/>
              <a:buNone/>
              <a:defRPr sz="1200" b="0" i="0" u="none" strike="noStrike" cap="none">
                <a:solidFill>
                  <a:srgbClr val="FFFFFF"/>
                </a:solidFill>
                <a:latin typeface="Arial"/>
                <a:ea typeface="Arial"/>
                <a:cs typeface="Arial"/>
                <a:sym typeface="Arial"/>
              </a:defRPr>
            </a:lvl3pPr>
            <a:lvl4pPr marL="0" marR="0" lvl="3" indent="0" algn="l">
              <a:lnSpc>
                <a:spcPct val="100000"/>
              </a:lnSpc>
              <a:spcBef>
                <a:spcPts val="0"/>
              </a:spcBef>
              <a:spcAft>
                <a:spcPts val="0"/>
              </a:spcAft>
              <a:buClr>
                <a:srgbClr val="FFFFFF"/>
              </a:buClr>
              <a:buSzPts val="1200"/>
              <a:buFont typeface="Arial"/>
              <a:buNone/>
              <a:defRPr sz="1200" b="0" i="0" u="none" strike="noStrike" cap="none">
                <a:solidFill>
                  <a:srgbClr val="FFFFFF"/>
                </a:solidFill>
                <a:latin typeface="Arial"/>
                <a:ea typeface="Arial"/>
                <a:cs typeface="Arial"/>
                <a:sym typeface="Arial"/>
              </a:defRPr>
            </a:lvl4pPr>
            <a:lvl5pPr marL="0" marR="0" lvl="4" indent="0" algn="l">
              <a:lnSpc>
                <a:spcPct val="100000"/>
              </a:lnSpc>
              <a:spcBef>
                <a:spcPts val="0"/>
              </a:spcBef>
              <a:spcAft>
                <a:spcPts val="0"/>
              </a:spcAft>
              <a:buClr>
                <a:srgbClr val="FFFFFF"/>
              </a:buClr>
              <a:buSzPts val="1200"/>
              <a:buFont typeface="Arial"/>
              <a:buNone/>
              <a:defRPr sz="1200" b="0" i="0" u="none" strike="noStrike" cap="none">
                <a:solidFill>
                  <a:srgbClr val="FFFFFF"/>
                </a:solidFill>
                <a:latin typeface="Arial"/>
                <a:ea typeface="Arial"/>
                <a:cs typeface="Arial"/>
                <a:sym typeface="Arial"/>
              </a:defRPr>
            </a:lvl5pPr>
            <a:lvl6pPr marL="0" marR="0" lvl="5" indent="0" algn="l">
              <a:lnSpc>
                <a:spcPct val="100000"/>
              </a:lnSpc>
              <a:spcBef>
                <a:spcPts val="0"/>
              </a:spcBef>
              <a:spcAft>
                <a:spcPts val="0"/>
              </a:spcAft>
              <a:buClr>
                <a:srgbClr val="FFFFFF"/>
              </a:buClr>
              <a:buSzPts val="1200"/>
              <a:buFont typeface="Arial"/>
              <a:buNone/>
              <a:defRPr sz="1200" b="0" i="0" u="none" strike="noStrike" cap="none">
                <a:solidFill>
                  <a:srgbClr val="FFFFFF"/>
                </a:solidFill>
                <a:latin typeface="Arial"/>
                <a:ea typeface="Arial"/>
                <a:cs typeface="Arial"/>
                <a:sym typeface="Arial"/>
              </a:defRPr>
            </a:lvl6pPr>
            <a:lvl7pPr marL="0" marR="0" lvl="6" indent="0" algn="l">
              <a:lnSpc>
                <a:spcPct val="100000"/>
              </a:lnSpc>
              <a:spcBef>
                <a:spcPts val="0"/>
              </a:spcBef>
              <a:spcAft>
                <a:spcPts val="0"/>
              </a:spcAft>
              <a:buClr>
                <a:srgbClr val="FFFFFF"/>
              </a:buClr>
              <a:buSzPts val="1200"/>
              <a:buFont typeface="Arial"/>
              <a:buNone/>
              <a:defRPr sz="1200" b="0" i="0" u="none" strike="noStrike" cap="none">
                <a:solidFill>
                  <a:srgbClr val="FFFFFF"/>
                </a:solidFill>
                <a:latin typeface="Arial"/>
                <a:ea typeface="Arial"/>
                <a:cs typeface="Arial"/>
                <a:sym typeface="Arial"/>
              </a:defRPr>
            </a:lvl7pPr>
            <a:lvl8pPr marL="0" marR="0" lvl="7" indent="0" algn="l">
              <a:lnSpc>
                <a:spcPct val="100000"/>
              </a:lnSpc>
              <a:spcBef>
                <a:spcPts val="0"/>
              </a:spcBef>
              <a:spcAft>
                <a:spcPts val="0"/>
              </a:spcAft>
              <a:buClr>
                <a:srgbClr val="FFFFFF"/>
              </a:buClr>
              <a:buSzPts val="1200"/>
              <a:buFont typeface="Arial"/>
              <a:buNone/>
              <a:defRPr sz="1200" b="0" i="0" u="none" strike="noStrike" cap="none">
                <a:solidFill>
                  <a:srgbClr val="FFFFFF"/>
                </a:solidFill>
                <a:latin typeface="Arial"/>
                <a:ea typeface="Arial"/>
                <a:cs typeface="Arial"/>
                <a:sym typeface="Arial"/>
              </a:defRPr>
            </a:lvl8pPr>
            <a:lvl9pPr marL="0" marR="0" lvl="8" indent="0" algn="l">
              <a:lnSpc>
                <a:spcPct val="100000"/>
              </a:lnSpc>
              <a:spcBef>
                <a:spcPts val="0"/>
              </a:spcBef>
              <a:spcAft>
                <a:spcPts val="0"/>
              </a:spcAft>
              <a:buClr>
                <a:srgbClr val="FFFFFF"/>
              </a:buClr>
              <a:buSzPts val="1200"/>
              <a:buFont typeface="Arial"/>
              <a:buNone/>
              <a:defRPr sz="1200" b="0" i="0" u="none" strike="noStrike" cap="none">
                <a:solidFill>
                  <a:srgbClr val="FFFFFF"/>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20303321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11/25/2024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2.png"/><Relationship Id="rId7" Type="http://schemas.openxmlformats.org/officeDocument/2006/relationships/image" Target="../media/image12.jpeg"/><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 Id="rId9" Type="http://schemas.openxmlformats.org/officeDocument/2006/relationships/image" Target="../media/image14.jpeg"/></Relationships>
</file>

<file path=ppt/slides/_rels/slide4.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5.png"/><Relationship Id="rId7" Type="http://schemas.openxmlformats.org/officeDocument/2006/relationships/image" Target="../media/image19.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8.svg"/><Relationship Id="rId11" Type="http://schemas.openxmlformats.org/officeDocument/2006/relationships/image" Target="../media/image23.png"/><Relationship Id="rId5" Type="http://schemas.openxmlformats.org/officeDocument/2006/relationships/image" Target="../media/image17.png"/><Relationship Id="rId10" Type="http://schemas.openxmlformats.org/officeDocument/2006/relationships/image" Target="../media/image22.jpeg"/><Relationship Id="rId4" Type="http://schemas.openxmlformats.org/officeDocument/2006/relationships/image" Target="../media/image16.jpeg"/><Relationship Id="rId9" Type="http://schemas.openxmlformats.org/officeDocument/2006/relationships/image" Target="../media/image21.jpeg"/></Relationships>
</file>

<file path=ppt/slides/_rels/slide5.xml.rels><?xml version="1.0" encoding="UTF-8" standalone="yes"?>
<Relationships xmlns="http://schemas.openxmlformats.org/package/2006/relationships"><Relationship Id="rId3" Type="http://schemas.openxmlformats.org/officeDocument/2006/relationships/hyperlink" Target="https://www.pngall.com/celebrate-png/download/148867" TargetMode="External"/><Relationship Id="rId2" Type="http://schemas.openxmlformats.org/officeDocument/2006/relationships/image" Target="../media/image24.png"/><Relationship Id="rId1" Type="http://schemas.openxmlformats.org/officeDocument/2006/relationships/slideLayout" Target="../slideLayouts/slideLayout2.xml"/><Relationship Id="rId5" Type="http://schemas.openxmlformats.org/officeDocument/2006/relationships/hyperlink" Target="https://www.pngall.com/de/childrens-day-png" TargetMode="External"/><Relationship Id="rId4" Type="http://schemas.openxmlformats.org/officeDocument/2006/relationships/image" Target="../media/image25.png"/></Relationships>
</file>

<file path=ppt/slides/_rels/slide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7.tif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ideo" Target="https://www.youtube.com/embed/VL1qWk2zKbc?feature=oembed" TargetMode="External"/><Relationship Id="rId4" Type="http://schemas.openxmlformats.org/officeDocument/2006/relationships/image" Target="../media/image28.jpeg"/></Relationships>
</file>

<file path=ppt/slides/_rels/slide9.xml.rels><?xml version="1.0" encoding="UTF-8" standalone="yes"?>
<Relationships xmlns="http://schemas.openxmlformats.org/package/2006/relationships"><Relationship Id="rId3" Type="http://schemas.openxmlformats.org/officeDocument/2006/relationships/image" Target="../media/image29.tif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11.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32.jpeg"/><Relationship Id="rId7" Type="http://schemas.openxmlformats.org/officeDocument/2006/relationships/image" Target="../media/image36.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1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2.xml"/><Relationship Id="rId4" Type="http://schemas.openxmlformats.org/officeDocument/2006/relationships/hyperlink" Target="https://pixabay.com/en/think-thinking-hand-reflect-622689/"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A53FCD9-980F-ADCF-7F98-A1976F8211B6}"/>
              </a:ext>
            </a:extLst>
          </p:cNvPr>
          <p:cNvSpPr txBox="1"/>
          <p:nvPr/>
        </p:nvSpPr>
        <p:spPr>
          <a:xfrm>
            <a:off x="372679" y="117536"/>
            <a:ext cx="11462558" cy="67403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buAutoNum type="arabicPeriod"/>
            </a:pPr>
            <a:r>
              <a:rPr lang="en-US" sz="2400"/>
              <a:t>Everyone under the age of 18 has these rights. </a:t>
            </a:r>
          </a:p>
          <a:p>
            <a:pPr marL="457200" indent="-457200">
              <a:buAutoNum type="arabicPeriod"/>
            </a:pPr>
            <a:r>
              <a:rPr lang="en-US" sz="2400"/>
              <a:t>All children have these rights. </a:t>
            </a:r>
          </a:p>
          <a:p>
            <a:pPr marL="457200" indent="-457200">
              <a:buAutoNum type="arabicPeriod"/>
            </a:pPr>
            <a:r>
              <a:rPr lang="en-US" sz="2400"/>
              <a:t>Adults must do what's best for me. </a:t>
            </a:r>
          </a:p>
          <a:p>
            <a:pPr marL="457200" indent="-457200">
              <a:buAutoNum type="arabicPeriod"/>
            </a:pPr>
            <a:r>
              <a:rPr lang="en-US" sz="2400"/>
              <a:t>The government should make sure my rights are respected. </a:t>
            </a:r>
          </a:p>
          <a:p>
            <a:pPr marL="457200" indent="-457200">
              <a:buAutoNum type="arabicPeriod"/>
            </a:pPr>
            <a:r>
              <a:rPr lang="en-US" sz="2400"/>
              <a:t>The government should support the right of my family to help me know about my rights.</a:t>
            </a:r>
          </a:p>
          <a:p>
            <a:pPr marL="457200" indent="-457200">
              <a:buAutoNum type="arabicPeriod"/>
            </a:pPr>
            <a:r>
              <a:rPr lang="en-US" sz="2400"/>
              <a:t>I should be supported to live ad grow. </a:t>
            </a:r>
          </a:p>
          <a:p>
            <a:pPr marL="457200" indent="-457200">
              <a:buAutoNum type="arabicPeriod"/>
            </a:pPr>
            <a:r>
              <a:rPr lang="en-US" sz="2400"/>
              <a:t>I have the right to a name and belong to a country. </a:t>
            </a:r>
          </a:p>
          <a:p>
            <a:pPr marL="457200" indent="-457200">
              <a:buAutoNum type="arabicPeriod"/>
            </a:pPr>
            <a:r>
              <a:rPr lang="en-US" sz="2400"/>
              <a:t>I have the right to an identity. </a:t>
            </a:r>
          </a:p>
          <a:p>
            <a:pPr marL="457200" indent="-457200">
              <a:buAutoNum type="arabicPeriod"/>
            </a:pPr>
            <a:r>
              <a:rPr lang="en-US" sz="2400"/>
              <a:t>I have the right to live with a family that cares for me.</a:t>
            </a:r>
          </a:p>
          <a:p>
            <a:pPr marL="457200" indent="-457200">
              <a:buAutoNum type="arabicPeriod"/>
            </a:pPr>
            <a:r>
              <a:rPr lang="en-US" sz="2400"/>
              <a:t>I have the right to see my family even if they live in a different country.</a:t>
            </a:r>
          </a:p>
          <a:p>
            <a:pPr marL="457200" indent="-457200">
              <a:buAutoNum type="arabicPeriod"/>
            </a:pPr>
            <a:r>
              <a:rPr lang="en-US" sz="2400"/>
              <a:t>I have the right to not be taken out of the country illegally. </a:t>
            </a:r>
          </a:p>
          <a:p>
            <a:pPr marL="457200" indent="-457200">
              <a:buAutoNum type="arabicPeriod"/>
            </a:pPr>
            <a:r>
              <a:rPr lang="en-US" sz="2400"/>
              <a:t>I have the rights to be listened to and taken seriously. </a:t>
            </a:r>
          </a:p>
          <a:p>
            <a:pPr marL="457200" indent="-457200">
              <a:buAutoNum type="arabicPeriod"/>
            </a:pPr>
            <a:r>
              <a:rPr lang="en-US" sz="2400"/>
              <a:t>I have the right to find and share information.</a:t>
            </a:r>
          </a:p>
          <a:p>
            <a:pPr marL="457200" indent="-457200">
              <a:buAutoNum type="arabicPeriod"/>
            </a:pPr>
            <a:r>
              <a:rPr lang="en-US" sz="2400"/>
              <a:t>I have the right to have my own thoughts and beliefs and chose a religion. </a:t>
            </a:r>
          </a:p>
          <a:p>
            <a:pPr marL="457200" indent="-457200">
              <a:buAutoNum type="arabicPeriod"/>
            </a:pPr>
            <a:r>
              <a:rPr lang="en-US" sz="2400"/>
              <a:t>I have the right to meet friends and join groups. </a:t>
            </a:r>
          </a:p>
          <a:p>
            <a:pPr marL="457200" indent="-457200">
              <a:buAutoNum type="arabicPeriod"/>
            </a:pPr>
            <a:endParaRPr lang="en-US" sz="2400"/>
          </a:p>
          <a:p>
            <a:r>
              <a:rPr lang="en-US" sz="2400">
                <a:solidFill>
                  <a:srgbClr val="FF0000"/>
                </a:solidFill>
              </a:rPr>
              <a:t>For teacher reference</a:t>
            </a:r>
          </a:p>
        </p:txBody>
      </p:sp>
    </p:spTree>
    <p:extLst>
      <p:ext uri="{BB962C8B-B14F-4D97-AF65-F5344CB8AC3E}">
        <p14:creationId xmlns:p14="http://schemas.microsoft.com/office/powerpoint/2010/main" val="14765765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blank name tag' Sticker | Spreadshirt">
            <a:extLst>
              <a:ext uri="{FF2B5EF4-FFF2-40B4-BE49-F238E27FC236}">
                <a16:creationId xmlns:a16="http://schemas.microsoft.com/office/drawing/2014/main" id="{793D898D-4C7F-0F5D-1912-C22FB429F4ED}"/>
              </a:ext>
            </a:extLst>
          </p:cNvPr>
          <p:cNvPicPr>
            <a:picLocks noChangeAspect="1"/>
          </p:cNvPicPr>
          <p:nvPr/>
        </p:nvPicPr>
        <p:blipFill>
          <a:blip r:embed="rId2"/>
          <a:stretch>
            <a:fillRect/>
          </a:stretch>
        </p:blipFill>
        <p:spPr>
          <a:xfrm>
            <a:off x="497681" y="280035"/>
            <a:ext cx="2743200" cy="1440180"/>
          </a:xfrm>
          <a:prstGeom prst="rect">
            <a:avLst/>
          </a:prstGeom>
        </p:spPr>
      </p:pic>
      <p:pic>
        <p:nvPicPr>
          <p:cNvPr id="6" name="Picture 5" descr="List of Europe Country Codes | YourDictionary">
            <a:extLst>
              <a:ext uri="{FF2B5EF4-FFF2-40B4-BE49-F238E27FC236}">
                <a16:creationId xmlns:a16="http://schemas.microsoft.com/office/drawing/2014/main" id="{93D3870F-DED0-890E-F16C-43C84F84C5F7}"/>
              </a:ext>
            </a:extLst>
          </p:cNvPr>
          <p:cNvPicPr>
            <a:picLocks noChangeAspect="1"/>
          </p:cNvPicPr>
          <p:nvPr/>
        </p:nvPicPr>
        <p:blipFill>
          <a:blip r:embed="rId3"/>
          <a:stretch>
            <a:fillRect/>
          </a:stretch>
        </p:blipFill>
        <p:spPr>
          <a:xfrm>
            <a:off x="4057650" y="276225"/>
            <a:ext cx="2743200" cy="1543050"/>
          </a:xfrm>
          <a:prstGeom prst="rect">
            <a:avLst/>
          </a:prstGeom>
        </p:spPr>
      </p:pic>
      <p:pic>
        <p:nvPicPr>
          <p:cNvPr id="7" name="Picture 6" descr="United Kingdom national identity card. Flat vector illustration template.  Great Britain. Stock Vector | Adobe Stock">
            <a:extLst>
              <a:ext uri="{FF2B5EF4-FFF2-40B4-BE49-F238E27FC236}">
                <a16:creationId xmlns:a16="http://schemas.microsoft.com/office/drawing/2014/main" id="{5CF6FC98-2EBE-5F5E-EEFD-DD9FA04DAB00}"/>
              </a:ext>
            </a:extLst>
          </p:cNvPr>
          <p:cNvPicPr>
            <a:picLocks noChangeAspect="1"/>
          </p:cNvPicPr>
          <p:nvPr/>
        </p:nvPicPr>
        <p:blipFill>
          <a:blip r:embed="rId4"/>
          <a:stretch>
            <a:fillRect/>
          </a:stretch>
        </p:blipFill>
        <p:spPr>
          <a:xfrm>
            <a:off x="9093994" y="4858"/>
            <a:ext cx="2278857" cy="2192941"/>
          </a:xfrm>
          <a:prstGeom prst="rect">
            <a:avLst/>
          </a:prstGeom>
        </p:spPr>
      </p:pic>
      <p:pic>
        <p:nvPicPr>
          <p:cNvPr id="8" name="Picture 7" descr="How to Draw a House - HelloArtsy">
            <a:extLst>
              <a:ext uri="{FF2B5EF4-FFF2-40B4-BE49-F238E27FC236}">
                <a16:creationId xmlns:a16="http://schemas.microsoft.com/office/drawing/2014/main" id="{AF5DA37F-5093-2C4C-0899-389CC4411C4C}"/>
              </a:ext>
            </a:extLst>
          </p:cNvPr>
          <p:cNvPicPr>
            <a:picLocks noChangeAspect="1"/>
          </p:cNvPicPr>
          <p:nvPr/>
        </p:nvPicPr>
        <p:blipFill>
          <a:blip r:embed="rId5"/>
          <a:stretch>
            <a:fillRect/>
          </a:stretch>
        </p:blipFill>
        <p:spPr>
          <a:xfrm>
            <a:off x="307181" y="2543571"/>
            <a:ext cx="2743200" cy="2056607"/>
          </a:xfrm>
          <a:prstGeom prst="rect">
            <a:avLst/>
          </a:prstGeom>
        </p:spPr>
      </p:pic>
      <p:pic>
        <p:nvPicPr>
          <p:cNvPr id="10" name="Picture 9" descr="Family Vector Art, Icons, and Graphics for Free Download">
            <a:extLst>
              <a:ext uri="{FF2B5EF4-FFF2-40B4-BE49-F238E27FC236}">
                <a16:creationId xmlns:a16="http://schemas.microsoft.com/office/drawing/2014/main" id="{89C6FEFD-BC2C-CA56-2F6D-52E4AA356A25}"/>
              </a:ext>
            </a:extLst>
          </p:cNvPr>
          <p:cNvPicPr>
            <a:picLocks noChangeAspect="1"/>
          </p:cNvPicPr>
          <p:nvPr/>
        </p:nvPicPr>
        <p:blipFill>
          <a:blip r:embed="rId6"/>
          <a:stretch>
            <a:fillRect/>
          </a:stretch>
        </p:blipFill>
        <p:spPr>
          <a:xfrm>
            <a:off x="3558657" y="2786062"/>
            <a:ext cx="2533650" cy="1809750"/>
          </a:xfrm>
          <a:prstGeom prst="rect">
            <a:avLst/>
          </a:prstGeom>
        </p:spPr>
      </p:pic>
      <p:pic>
        <p:nvPicPr>
          <p:cNvPr id="11" name="Picture 10" descr="Care.com - YouTube">
            <a:extLst>
              <a:ext uri="{FF2B5EF4-FFF2-40B4-BE49-F238E27FC236}">
                <a16:creationId xmlns:a16="http://schemas.microsoft.com/office/drawing/2014/main" id="{389550BA-379A-FA83-547C-FBDB6B3E31AB}"/>
              </a:ext>
            </a:extLst>
          </p:cNvPr>
          <p:cNvPicPr>
            <a:picLocks noChangeAspect="1"/>
          </p:cNvPicPr>
          <p:nvPr/>
        </p:nvPicPr>
        <p:blipFill>
          <a:blip r:embed="rId7"/>
          <a:stretch>
            <a:fillRect/>
          </a:stretch>
        </p:blipFill>
        <p:spPr>
          <a:xfrm>
            <a:off x="7022306" y="2652711"/>
            <a:ext cx="2076451" cy="2076451"/>
          </a:xfrm>
          <a:prstGeom prst="rect">
            <a:avLst/>
          </a:prstGeom>
        </p:spPr>
      </p:pic>
      <p:pic>
        <p:nvPicPr>
          <p:cNvPr id="13" name="Picture 12" descr="Family Vector Art, Icons, and Graphics for Free Download">
            <a:extLst>
              <a:ext uri="{FF2B5EF4-FFF2-40B4-BE49-F238E27FC236}">
                <a16:creationId xmlns:a16="http://schemas.microsoft.com/office/drawing/2014/main" id="{A8215BF1-A883-FF18-8D42-657E0F409FC5}"/>
              </a:ext>
            </a:extLst>
          </p:cNvPr>
          <p:cNvPicPr>
            <a:picLocks noChangeAspect="1"/>
          </p:cNvPicPr>
          <p:nvPr/>
        </p:nvPicPr>
        <p:blipFill>
          <a:blip r:embed="rId6"/>
          <a:stretch>
            <a:fillRect/>
          </a:stretch>
        </p:blipFill>
        <p:spPr>
          <a:xfrm>
            <a:off x="3558657" y="5048250"/>
            <a:ext cx="2533650" cy="1809750"/>
          </a:xfrm>
          <a:prstGeom prst="rect">
            <a:avLst/>
          </a:prstGeom>
        </p:spPr>
      </p:pic>
      <p:pic>
        <p:nvPicPr>
          <p:cNvPr id="14" name="Picture 13" descr="List of Europe Country Codes | YourDictionary">
            <a:extLst>
              <a:ext uri="{FF2B5EF4-FFF2-40B4-BE49-F238E27FC236}">
                <a16:creationId xmlns:a16="http://schemas.microsoft.com/office/drawing/2014/main" id="{2D448DC7-F8BA-C4AD-2AD4-88C1F5A6B830}"/>
              </a:ext>
            </a:extLst>
          </p:cNvPr>
          <p:cNvPicPr>
            <a:picLocks noChangeAspect="1"/>
          </p:cNvPicPr>
          <p:nvPr/>
        </p:nvPicPr>
        <p:blipFill>
          <a:blip r:embed="rId3"/>
          <a:stretch>
            <a:fillRect/>
          </a:stretch>
        </p:blipFill>
        <p:spPr>
          <a:xfrm>
            <a:off x="6796087" y="5181600"/>
            <a:ext cx="2743200" cy="1543050"/>
          </a:xfrm>
          <a:prstGeom prst="rect">
            <a:avLst/>
          </a:prstGeom>
        </p:spPr>
      </p:pic>
      <p:pic>
        <p:nvPicPr>
          <p:cNvPr id="15" name="Picture 14" descr="906,600+ See Icon Stock Illustrations, Royalty-Free Vector Graphics &amp; Clip  Art - iStock | Must see icon, Wait and see icon">
            <a:extLst>
              <a:ext uri="{FF2B5EF4-FFF2-40B4-BE49-F238E27FC236}">
                <a16:creationId xmlns:a16="http://schemas.microsoft.com/office/drawing/2014/main" id="{6D4E4140-C613-C1DE-3319-F7990DAD08FD}"/>
              </a:ext>
            </a:extLst>
          </p:cNvPr>
          <p:cNvPicPr>
            <a:picLocks noChangeAspect="1"/>
          </p:cNvPicPr>
          <p:nvPr/>
        </p:nvPicPr>
        <p:blipFill>
          <a:blip r:embed="rId8"/>
          <a:stretch>
            <a:fillRect/>
          </a:stretch>
        </p:blipFill>
        <p:spPr>
          <a:xfrm>
            <a:off x="504825" y="4883943"/>
            <a:ext cx="2324100" cy="1971675"/>
          </a:xfrm>
          <a:prstGeom prst="rect">
            <a:avLst/>
          </a:prstGeom>
        </p:spPr>
      </p:pic>
      <p:cxnSp>
        <p:nvCxnSpPr>
          <p:cNvPr id="17" name="Straight Arrow Connector 16">
            <a:extLst>
              <a:ext uri="{FF2B5EF4-FFF2-40B4-BE49-F238E27FC236}">
                <a16:creationId xmlns:a16="http://schemas.microsoft.com/office/drawing/2014/main" id="{307E41B0-065F-93A0-57E2-2BE370E543A4}"/>
              </a:ext>
            </a:extLst>
          </p:cNvPr>
          <p:cNvCxnSpPr/>
          <p:nvPr/>
        </p:nvCxnSpPr>
        <p:spPr>
          <a:xfrm>
            <a:off x="6626" y="2276061"/>
            <a:ext cx="12189790" cy="19877"/>
          </a:xfrm>
          <a:prstGeom prst="straightConnector1">
            <a:avLst/>
          </a:prstGeom>
        </p:spPr>
        <p:style>
          <a:lnRef idx="2">
            <a:schemeClr val="accent1"/>
          </a:lnRef>
          <a:fillRef idx="0">
            <a:schemeClr val="accent1"/>
          </a:fillRef>
          <a:effectRef idx="1">
            <a:schemeClr val="accent1"/>
          </a:effectRef>
          <a:fontRef idx="minor">
            <a:schemeClr val="tx1"/>
          </a:fontRef>
        </p:style>
      </p:cxnSp>
      <p:cxnSp>
        <p:nvCxnSpPr>
          <p:cNvPr id="19" name="Straight Arrow Connector 18">
            <a:extLst>
              <a:ext uri="{FF2B5EF4-FFF2-40B4-BE49-F238E27FC236}">
                <a16:creationId xmlns:a16="http://schemas.microsoft.com/office/drawing/2014/main" id="{5F0DBF8D-D671-85C5-E0E3-5B287816563D}"/>
              </a:ext>
            </a:extLst>
          </p:cNvPr>
          <p:cNvCxnSpPr/>
          <p:nvPr/>
        </p:nvCxnSpPr>
        <p:spPr>
          <a:xfrm>
            <a:off x="4245" y="4785899"/>
            <a:ext cx="12189790" cy="19877"/>
          </a:xfrm>
          <a:prstGeom prst="straightConnector1">
            <a:avLst/>
          </a:prstGeom>
        </p:spPr>
        <p:style>
          <a:lnRef idx="2">
            <a:schemeClr val="accent1"/>
          </a:lnRef>
          <a:fillRef idx="0">
            <a:schemeClr val="accent1"/>
          </a:fillRef>
          <a:effectRef idx="1">
            <a:schemeClr val="accent1"/>
          </a:effectRef>
          <a:fontRef idx="minor">
            <a:schemeClr val="tx1"/>
          </a:fontRef>
        </p:style>
      </p:cxnSp>
      <p:cxnSp>
        <p:nvCxnSpPr>
          <p:cNvPr id="20" name="Straight Arrow Connector 19">
            <a:extLst>
              <a:ext uri="{FF2B5EF4-FFF2-40B4-BE49-F238E27FC236}">
                <a16:creationId xmlns:a16="http://schemas.microsoft.com/office/drawing/2014/main" id="{A5B4D84F-944D-8DCD-4673-FDF4E7F67836}"/>
              </a:ext>
            </a:extLst>
          </p:cNvPr>
          <p:cNvCxnSpPr/>
          <p:nvPr/>
        </p:nvCxnSpPr>
        <p:spPr>
          <a:xfrm flipH="1">
            <a:off x="7850980" y="7144"/>
            <a:ext cx="2382" cy="2283617"/>
          </a:xfrm>
          <a:prstGeom prst="straightConnector1">
            <a:avLst/>
          </a:prstGeom>
        </p:spPr>
        <p:style>
          <a:lnRef idx="2">
            <a:schemeClr val="accent1"/>
          </a:lnRef>
          <a:fillRef idx="0">
            <a:schemeClr val="accent1"/>
          </a:fillRef>
          <a:effectRef idx="1">
            <a:schemeClr val="accent1"/>
          </a:effectRef>
          <a:fontRef idx="minor">
            <a:schemeClr val="tx1"/>
          </a:fontRef>
        </p:style>
      </p:cxnSp>
      <p:sp>
        <p:nvSpPr>
          <p:cNvPr id="21" name="TextBox 20">
            <a:extLst>
              <a:ext uri="{FF2B5EF4-FFF2-40B4-BE49-F238E27FC236}">
                <a16:creationId xmlns:a16="http://schemas.microsoft.com/office/drawing/2014/main" id="{ED92C34F-D159-702C-8385-D7FAC4B79471}"/>
              </a:ext>
            </a:extLst>
          </p:cNvPr>
          <p:cNvSpPr txBox="1"/>
          <p:nvPr/>
        </p:nvSpPr>
        <p:spPr>
          <a:xfrm>
            <a:off x="0" y="1845933"/>
            <a:ext cx="1123950" cy="369332"/>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t>Article 7</a:t>
            </a:r>
          </a:p>
        </p:txBody>
      </p:sp>
      <p:sp>
        <p:nvSpPr>
          <p:cNvPr id="22" name="TextBox 21">
            <a:extLst>
              <a:ext uri="{FF2B5EF4-FFF2-40B4-BE49-F238E27FC236}">
                <a16:creationId xmlns:a16="http://schemas.microsoft.com/office/drawing/2014/main" id="{3E90BB0F-DA95-099D-366D-F1FB0F55F089}"/>
              </a:ext>
            </a:extLst>
          </p:cNvPr>
          <p:cNvSpPr txBox="1"/>
          <p:nvPr/>
        </p:nvSpPr>
        <p:spPr>
          <a:xfrm>
            <a:off x="7977187" y="1822120"/>
            <a:ext cx="1123950" cy="369332"/>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t>Article 8</a:t>
            </a:r>
          </a:p>
        </p:txBody>
      </p:sp>
      <p:sp>
        <p:nvSpPr>
          <p:cNvPr id="23" name="TextBox 22">
            <a:extLst>
              <a:ext uri="{FF2B5EF4-FFF2-40B4-BE49-F238E27FC236}">
                <a16:creationId xmlns:a16="http://schemas.microsoft.com/office/drawing/2014/main" id="{DA44DC82-8D70-CC69-D3FA-0A200793D683}"/>
              </a:ext>
            </a:extLst>
          </p:cNvPr>
          <p:cNvSpPr txBox="1"/>
          <p:nvPr/>
        </p:nvSpPr>
        <p:spPr>
          <a:xfrm>
            <a:off x="11905" y="2286463"/>
            <a:ext cx="1123950" cy="369332"/>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t>Article 9</a:t>
            </a:r>
          </a:p>
        </p:txBody>
      </p:sp>
      <p:sp>
        <p:nvSpPr>
          <p:cNvPr id="24" name="TextBox 23">
            <a:extLst>
              <a:ext uri="{FF2B5EF4-FFF2-40B4-BE49-F238E27FC236}">
                <a16:creationId xmlns:a16="http://schemas.microsoft.com/office/drawing/2014/main" id="{70552B44-79CE-1003-5C22-62275341B312}"/>
              </a:ext>
            </a:extLst>
          </p:cNvPr>
          <p:cNvSpPr txBox="1"/>
          <p:nvPr/>
        </p:nvSpPr>
        <p:spPr>
          <a:xfrm>
            <a:off x="11905" y="4870120"/>
            <a:ext cx="1254918" cy="369332"/>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t>Article 10</a:t>
            </a:r>
          </a:p>
        </p:txBody>
      </p:sp>
    </p:spTree>
    <p:extLst>
      <p:ext uri="{BB962C8B-B14F-4D97-AF65-F5344CB8AC3E}">
        <p14:creationId xmlns:p14="http://schemas.microsoft.com/office/powerpoint/2010/main" val="30816793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ake Away free vector icons designed by iconixar | Free icons, Logo design  app, Icon">
            <a:extLst>
              <a:ext uri="{FF2B5EF4-FFF2-40B4-BE49-F238E27FC236}">
                <a16:creationId xmlns:a16="http://schemas.microsoft.com/office/drawing/2014/main" id="{36B0DC8E-52EB-FB56-17A5-75426597F2B8}"/>
              </a:ext>
            </a:extLst>
          </p:cNvPr>
          <p:cNvPicPr>
            <a:picLocks noChangeAspect="1"/>
          </p:cNvPicPr>
          <p:nvPr/>
        </p:nvPicPr>
        <p:blipFill>
          <a:blip r:embed="rId2"/>
          <a:stretch>
            <a:fillRect/>
          </a:stretch>
        </p:blipFill>
        <p:spPr>
          <a:xfrm>
            <a:off x="413078" y="151340"/>
            <a:ext cx="1968709" cy="1968709"/>
          </a:xfrm>
          <a:prstGeom prst="rect">
            <a:avLst/>
          </a:prstGeom>
        </p:spPr>
      </p:pic>
      <p:pic>
        <p:nvPicPr>
          <p:cNvPr id="6" name="Picture 5" descr="List of Europe Country Codes | YourDictionary">
            <a:extLst>
              <a:ext uri="{FF2B5EF4-FFF2-40B4-BE49-F238E27FC236}">
                <a16:creationId xmlns:a16="http://schemas.microsoft.com/office/drawing/2014/main" id="{49222140-354E-0C74-841D-52FDD9DECEAE}"/>
              </a:ext>
            </a:extLst>
          </p:cNvPr>
          <p:cNvPicPr>
            <a:picLocks noChangeAspect="1"/>
          </p:cNvPicPr>
          <p:nvPr/>
        </p:nvPicPr>
        <p:blipFill>
          <a:blip r:embed="rId3"/>
          <a:stretch>
            <a:fillRect/>
          </a:stretch>
        </p:blipFill>
        <p:spPr>
          <a:xfrm>
            <a:off x="2583617" y="151308"/>
            <a:ext cx="3380281" cy="1967770"/>
          </a:xfrm>
          <a:prstGeom prst="rect">
            <a:avLst/>
          </a:prstGeom>
        </p:spPr>
      </p:pic>
      <p:cxnSp>
        <p:nvCxnSpPr>
          <p:cNvPr id="8" name="Straight Arrow Connector 7">
            <a:extLst>
              <a:ext uri="{FF2B5EF4-FFF2-40B4-BE49-F238E27FC236}">
                <a16:creationId xmlns:a16="http://schemas.microsoft.com/office/drawing/2014/main" id="{D320FB49-4B21-1628-BEF4-FA46BC98BFFE}"/>
              </a:ext>
            </a:extLst>
          </p:cNvPr>
          <p:cNvCxnSpPr/>
          <p:nvPr/>
        </p:nvCxnSpPr>
        <p:spPr>
          <a:xfrm>
            <a:off x="6626" y="2276061"/>
            <a:ext cx="12189790" cy="19877"/>
          </a:xfrm>
          <a:prstGeom prst="straightConnector1">
            <a:avLst/>
          </a:prstGeom>
        </p:spPr>
        <p:style>
          <a:lnRef idx="2">
            <a:schemeClr val="accent1"/>
          </a:lnRef>
          <a:fillRef idx="0">
            <a:schemeClr val="accent1"/>
          </a:fillRef>
          <a:effectRef idx="1">
            <a:schemeClr val="accent1"/>
          </a:effectRef>
          <a:fontRef idx="minor">
            <a:schemeClr val="tx1"/>
          </a:fontRef>
        </p:style>
      </p:cxnSp>
      <p:pic>
        <p:nvPicPr>
          <p:cNvPr id="9" name="Picture 8" descr="Illegal Stock Illustrations – 59,236 Illegal Stock Illustrations, Vectors &amp;  Clipart - Dreamstime">
            <a:extLst>
              <a:ext uri="{FF2B5EF4-FFF2-40B4-BE49-F238E27FC236}">
                <a16:creationId xmlns:a16="http://schemas.microsoft.com/office/drawing/2014/main" id="{0A9F7402-37D8-C631-D036-8E2C7AADF3C5}"/>
              </a:ext>
            </a:extLst>
          </p:cNvPr>
          <p:cNvPicPr>
            <a:picLocks noChangeAspect="1"/>
          </p:cNvPicPr>
          <p:nvPr/>
        </p:nvPicPr>
        <p:blipFill>
          <a:blip r:embed="rId4"/>
          <a:stretch>
            <a:fillRect/>
          </a:stretch>
        </p:blipFill>
        <p:spPr>
          <a:xfrm>
            <a:off x="6262687" y="150135"/>
            <a:ext cx="3101870" cy="1973236"/>
          </a:xfrm>
          <a:prstGeom prst="rect">
            <a:avLst/>
          </a:prstGeom>
        </p:spPr>
      </p:pic>
      <p:pic>
        <p:nvPicPr>
          <p:cNvPr id="10" name="Picture 9" descr="Children Listening Vector Art, Icons, and Graphics for Free Download">
            <a:extLst>
              <a:ext uri="{FF2B5EF4-FFF2-40B4-BE49-F238E27FC236}">
                <a16:creationId xmlns:a16="http://schemas.microsoft.com/office/drawing/2014/main" id="{2A620F4D-0DA4-782C-395E-6096B20F7C87}"/>
              </a:ext>
            </a:extLst>
          </p:cNvPr>
          <p:cNvPicPr>
            <a:picLocks noChangeAspect="1"/>
          </p:cNvPicPr>
          <p:nvPr/>
        </p:nvPicPr>
        <p:blipFill>
          <a:blip r:embed="rId5"/>
          <a:stretch>
            <a:fillRect/>
          </a:stretch>
        </p:blipFill>
        <p:spPr>
          <a:xfrm>
            <a:off x="302302" y="2482121"/>
            <a:ext cx="2081135" cy="2056151"/>
          </a:xfrm>
          <a:prstGeom prst="rect">
            <a:avLst/>
          </a:prstGeom>
        </p:spPr>
      </p:pic>
      <p:pic>
        <p:nvPicPr>
          <p:cNvPr id="11" name="Picture 10" descr="Why adults need to be taught how to listen | Optimus Education Blog">
            <a:extLst>
              <a:ext uri="{FF2B5EF4-FFF2-40B4-BE49-F238E27FC236}">
                <a16:creationId xmlns:a16="http://schemas.microsoft.com/office/drawing/2014/main" id="{9944C32D-955D-1569-457E-51F1674B16F7}"/>
              </a:ext>
            </a:extLst>
          </p:cNvPr>
          <p:cNvPicPr>
            <a:picLocks noChangeAspect="1"/>
          </p:cNvPicPr>
          <p:nvPr/>
        </p:nvPicPr>
        <p:blipFill>
          <a:blip r:embed="rId6"/>
          <a:stretch>
            <a:fillRect/>
          </a:stretch>
        </p:blipFill>
        <p:spPr>
          <a:xfrm>
            <a:off x="2587755" y="2482511"/>
            <a:ext cx="3006620" cy="2055370"/>
          </a:xfrm>
          <a:prstGeom prst="rect">
            <a:avLst/>
          </a:prstGeom>
        </p:spPr>
      </p:pic>
      <p:cxnSp>
        <p:nvCxnSpPr>
          <p:cNvPr id="13" name="Straight Arrow Connector 12">
            <a:extLst>
              <a:ext uri="{FF2B5EF4-FFF2-40B4-BE49-F238E27FC236}">
                <a16:creationId xmlns:a16="http://schemas.microsoft.com/office/drawing/2014/main" id="{9233DA49-A788-8413-544A-BE5ABE6FB011}"/>
              </a:ext>
            </a:extLst>
          </p:cNvPr>
          <p:cNvCxnSpPr/>
          <p:nvPr/>
        </p:nvCxnSpPr>
        <p:spPr>
          <a:xfrm>
            <a:off x="4245" y="4785899"/>
            <a:ext cx="12189790" cy="19877"/>
          </a:xfrm>
          <a:prstGeom prst="straightConnector1">
            <a:avLst/>
          </a:prstGeom>
        </p:spPr>
        <p:style>
          <a:lnRef idx="2">
            <a:schemeClr val="accent1"/>
          </a:lnRef>
          <a:fillRef idx="0">
            <a:schemeClr val="accent1"/>
          </a:fillRef>
          <a:effectRef idx="1">
            <a:schemeClr val="accent1"/>
          </a:effectRef>
          <a:fontRef idx="minor">
            <a:schemeClr val="tx1"/>
          </a:fontRef>
        </p:style>
      </p:cxnSp>
      <p:pic>
        <p:nvPicPr>
          <p:cNvPr id="14" name="Picture 13" descr="Find, Magnifying Glass, Search Icon Graphic by hr-gold · Creative Fabrica">
            <a:extLst>
              <a:ext uri="{FF2B5EF4-FFF2-40B4-BE49-F238E27FC236}">
                <a16:creationId xmlns:a16="http://schemas.microsoft.com/office/drawing/2014/main" id="{769EC760-F55F-7310-4776-DB2EA4D46ADD}"/>
              </a:ext>
            </a:extLst>
          </p:cNvPr>
          <p:cNvPicPr>
            <a:picLocks noChangeAspect="1"/>
          </p:cNvPicPr>
          <p:nvPr/>
        </p:nvPicPr>
        <p:blipFill>
          <a:blip r:embed="rId7"/>
          <a:stretch>
            <a:fillRect/>
          </a:stretch>
        </p:blipFill>
        <p:spPr>
          <a:xfrm>
            <a:off x="302801" y="4967091"/>
            <a:ext cx="2604790" cy="1745654"/>
          </a:xfrm>
          <a:prstGeom prst="rect">
            <a:avLst/>
          </a:prstGeom>
        </p:spPr>
      </p:pic>
      <p:pic>
        <p:nvPicPr>
          <p:cNvPr id="15" name="Picture 14" descr="The Value of Sharing: How to Teach It to Our Kids? - EuroSchool">
            <a:extLst>
              <a:ext uri="{FF2B5EF4-FFF2-40B4-BE49-F238E27FC236}">
                <a16:creationId xmlns:a16="http://schemas.microsoft.com/office/drawing/2014/main" id="{C4F777FB-5299-63B3-EF5B-C2A83252ACBD}"/>
              </a:ext>
            </a:extLst>
          </p:cNvPr>
          <p:cNvPicPr>
            <a:picLocks noChangeAspect="1"/>
          </p:cNvPicPr>
          <p:nvPr/>
        </p:nvPicPr>
        <p:blipFill>
          <a:blip r:embed="rId8"/>
          <a:stretch>
            <a:fillRect/>
          </a:stretch>
        </p:blipFill>
        <p:spPr>
          <a:xfrm>
            <a:off x="3212892" y="4967990"/>
            <a:ext cx="1756348" cy="1743856"/>
          </a:xfrm>
          <a:prstGeom prst="rect">
            <a:avLst/>
          </a:prstGeom>
        </p:spPr>
      </p:pic>
      <p:pic>
        <p:nvPicPr>
          <p:cNvPr id="16" name="Picture 15" descr="The 6 Types Of Information Systems And Their Applications | Emeritus India">
            <a:extLst>
              <a:ext uri="{FF2B5EF4-FFF2-40B4-BE49-F238E27FC236}">
                <a16:creationId xmlns:a16="http://schemas.microsoft.com/office/drawing/2014/main" id="{DA074822-4E88-8F79-17B5-A4FBEC453E2F}"/>
              </a:ext>
            </a:extLst>
          </p:cNvPr>
          <p:cNvPicPr>
            <a:picLocks noChangeAspect="1"/>
          </p:cNvPicPr>
          <p:nvPr/>
        </p:nvPicPr>
        <p:blipFill>
          <a:blip r:embed="rId9"/>
          <a:stretch>
            <a:fillRect/>
          </a:stretch>
        </p:blipFill>
        <p:spPr>
          <a:xfrm>
            <a:off x="5274039" y="4967384"/>
            <a:ext cx="2930576" cy="1745066"/>
          </a:xfrm>
          <a:prstGeom prst="rect">
            <a:avLst/>
          </a:prstGeom>
        </p:spPr>
      </p:pic>
      <p:sp>
        <p:nvSpPr>
          <p:cNvPr id="18" name="TextBox 17">
            <a:extLst>
              <a:ext uri="{FF2B5EF4-FFF2-40B4-BE49-F238E27FC236}">
                <a16:creationId xmlns:a16="http://schemas.microsoft.com/office/drawing/2014/main" id="{F5CBCA37-08F2-A4E3-FF87-C43672204512}"/>
              </a:ext>
            </a:extLst>
          </p:cNvPr>
          <p:cNvSpPr txBox="1"/>
          <p:nvPr/>
        </p:nvSpPr>
        <p:spPr>
          <a:xfrm>
            <a:off x="149902" y="147048"/>
            <a:ext cx="1198900" cy="369332"/>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t>Article 11</a:t>
            </a:r>
          </a:p>
        </p:txBody>
      </p:sp>
      <p:sp>
        <p:nvSpPr>
          <p:cNvPr id="20" name="TextBox 19">
            <a:extLst>
              <a:ext uri="{FF2B5EF4-FFF2-40B4-BE49-F238E27FC236}">
                <a16:creationId xmlns:a16="http://schemas.microsoft.com/office/drawing/2014/main" id="{C11D71AB-B3DF-7647-E18A-C00046235773}"/>
              </a:ext>
            </a:extLst>
          </p:cNvPr>
          <p:cNvSpPr txBox="1"/>
          <p:nvPr/>
        </p:nvSpPr>
        <p:spPr>
          <a:xfrm>
            <a:off x="152400" y="4346792"/>
            <a:ext cx="1248868" cy="369332"/>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t>Article 12</a:t>
            </a:r>
          </a:p>
        </p:txBody>
      </p:sp>
      <p:sp>
        <p:nvSpPr>
          <p:cNvPr id="22" name="TextBox 21">
            <a:extLst>
              <a:ext uri="{FF2B5EF4-FFF2-40B4-BE49-F238E27FC236}">
                <a16:creationId xmlns:a16="http://schemas.microsoft.com/office/drawing/2014/main" id="{9A20AA58-4793-B63D-ABE5-94AE46E8DB93}"/>
              </a:ext>
            </a:extLst>
          </p:cNvPr>
          <p:cNvSpPr txBox="1"/>
          <p:nvPr/>
        </p:nvSpPr>
        <p:spPr>
          <a:xfrm>
            <a:off x="154898" y="6335487"/>
            <a:ext cx="1248868" cy="369332"/>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t>Article 13</a:t>
            </a:r>
          </a:p>
        </p:txBody>
      </p:sp>
    </p:spTree>
    <p:extLst>
      <p:ext uri="{BB962C8B-B14F-4D97-AF65-F5344CB8AC3E}">
        <p14:creationId xmlns:p14="http://schemas.microsoft.com/office/powerpoint/2010/main" val="9053634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Arrow Connector 4">
            <a:extLst>
              <a:ext uri="{FF2B5EF4-FFF2-40B4-BE49-F238E27FC236}">
                <a16:creationId xmlns:a16="http://schemas.microsoft.com/office/drawing/2014/main" id="{5F2168E5-DD66-FD56-ED53-C10F25A00D26}"/>
              </a:ext>
            </a:extLst>
          </p:cNvPr>
          <p:cNvCxnSpPr/>
          <p:nvPr/>
        </p:nvCxnSpPr>
        <p:spPr>
          <a:xfrm>
            <a:off x="6626" y="2276061"/>
            <a:ext cx="12189790" cy="19877"/>
          </a:xfrm>
          <a:prstGeom prst="straightConnector1">
            <a:avLst/>
          </a:prstGeom>
        </p:spPr>
        <p:style>
          <a:lnRef idx="2">
            <a:schemeClr val="accent1"/>
          </a:lnRef>
          <a:fillRef idx="0">
            <a:schemeClr val="accent1"/>
          </a:fillRef>
          <a:effectRef idx="1">
            <a:schemeClr val="accent1"/>
          </a:effectRef>
          <a:fontRef idx="minor">
            <a:schemeClr val="tx1"/>
          </a:fontRef>
        </p:style>
      </p:cxnSp>
      <p:pic>
        <p:nvPicPr>
          <p:cNvPr id="6" name="Picture 5" descr="How to think about death (and life) - ehospice">
            <a:extLst>
              <a:ext uri="{FF2B5EF4-FFF2-40B4-BE49-F238E27FC236}">
                <a16:creationId xmlns:a16="http://schemas.microsoft.com/office/drawing/2014/main" id="{5228E49E-744B-C389-2B0A-B77496D71157}"/>
              </a:ext>
            </a:extLst>
          </p:cNvPr>
          <p:cNvPicPr>
            <a:picLocks noChangeAspect="1"/>
          </p:cNvPicPr>
          <p:nvPr/>
        </p:nvPicPr>
        <p:blipFill>
          <a:blip r:embed="rId3"/>
          <a:stretch>
            <a:fillRect/>
          </a:stretch>
        </p:blipFill>
        <p:spPr>
          <a:xfrm>
            <a:off x="142953" y="110240"/>
            <a:ext cx="2899503" cy="2003060"/>
          </a:xfrm>
          <a:prstGeom prst="rect">
            <a:avLst/>
          </a:prstGeom>
        </p:spPr>
      </p:pic>
      <p:pic>
        <p:nvPicPr>
          <p:cNvPr id="7" name="Picture 6" descr="If you believe that you will believe anything!! Do you lack self Belief?">
            <a:extLst>
              <a:ext uri="{FF2B5EF4-FFF2-40B4-BE49-F238E27FC236}">
                <a16:creationId xmlns:a16="http://schemas.microsoft.com/office/drawing/2014/main" id="{CA5A1CFE-151E-8D6D-FD20-1F3DE927D2F6}"/>
              </a:ext>
            </a:extLst>
          </p:cNvPr>
          <p:cNvPicPr>
            <a:picLocks noChangeAspect="1"/>
          </p:cNvPicPr>
          <p:nvPr/>
        </p:nvPicPr>
        <p:blipFill>
          <a:blip r:embed="rId4"/>
          <a:stretch>
            <a:fillRect/>
          </a:stretch>
        </p:blipFill>
        <p:spPr>
          <a:xfrm>
            <a:off x="3350302" y="112577"/>
            <a:ext cx="3280347" cy="1998385"/>
          </a:xfrm>
          <a:prstGeom prst="rect">
            <a:avLst/>
          </a:prstGeom>
        </p:spPr>
      </p:pic>
      <p:pic>
        <p:nvPicPr>
          <p:cNvPr id="8" name="Graphic 7" descr="Religion - Wikipedia">
            <a:extLst>
              <a:ext uri="{FF2B5EF4-FFF2-40B4-BE49-F238E27FC236}">
                <a16:creationId xmlns:a16="http://schemas.microsoft.com/office/drawing/2014/main" id="{91358A19-F22C-C048-BE26-91093BA04B8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798039" y="106399"/>
            <a:ext cx="3480215" cy="2010741"/>
          </a:xfrm>
          <a:prstGeom prst="rect">
            <a:avLst/>
          </a:prstGeom>
        </p:spPr>
      </p:pic>
      <p:cxnSp>
        <p:nvCxnSpPr>
          <p:cNvPr id="10" name="Straight Arrow Connector 9">
            <a:extLst>
              <a:ext uri="{FF2B5EF4-FFF2-40B4-BE49-F238E27FC236}">
                <a16:creationId xmlns:a16="http://schemas.microsoft.com/office/drawing/2014/main" id="{5F30A11B-D975-F8A9-688C-E32AD48F93C0}"/>
              </a:ext>
            </a:extLst>
          </p:cNvPr>
          <p:cNvCxnSpPr/>
          <p:nvPr/>
        </p:nvCxnSpPr>
        <p:spPr>
          <a:xfrm>
            <a:off x="4245" y="4785899"/>
            <a:ext cx="12189790" cy="19877"/>
          </a:xfrm>
          <a:prstGeom prst="straightConnector1">
            <a:avLst/>
          </a:prstGeom>
        </p:spPr>
        <p:style>
          <a:lnRef idx="2">
            <a:schemeClr val="accent1"/>
          </a:lnRef>
          <a:fillRef idx="0">
            <a:schemeClr val="accent1"/>
          </a:fillRef>
          <a:effectRef idx="1">
            <a:schemeClr val="accent1"/>
          </a:effectRef>
          <a:fontRef idx="minor">
            <a:schemeClr val="tx1"/>
          </a:fontRef>
        </p:style>
      </p:cxnSp>
      <p:pic>
        <p:nvPicPr>
          <p:cNvPr id="11" name="Picture 10" descr="Group-of-kindergarten-kids-friends-arm-around-sitting-and-smiling-fun -  Montessori Children's House Of Loudoun">
            <a:extLst>
              <a:ext uri="{FF2B5EF4-FFF2-40B4-BE49-F238E27FC236}">
                <a16:creationId xmlns:a16="http://schemas.microsoft.com/office/drawing/2014/main" id="{8E8A87B1-3E07-CD31-9D38-E7C2A89D5401}"/>
              </a:ext>
            </a:extLst>
          </p:cNvPr>
          <p:cNvPicPr>
            <a:picLocks noChangeAspect="1"/>
          </p:cNvPicPr>
          <p:nvPr/>
        </p:nvPicPr>
        <p:blipFill>
          <a:blip r:embed="rId7"/>
          <a:stretch>
            <a:fillRect/>
          </a:stretch>
        </p:blipFill>
        <p:spPr>
          <a:xfrm>
            <a:off x="274976" y="2467053"/>
            <a:ext cx="3222572" cy="2098779"/>
          </a:xfrm>
          <a:prstGeom prst="rect">
            <a:avLst/>
          </a:prstGeom>
        </p:spPr>
      </p:pic>
      <p:pic>
        <p:nvPicPr>
          <p:cNvPr id="12" name="Picture 11" descr="How to Effectively Group People in Sunday School/Small Groups :: Sunday  School Leaders">
            <a:extLst>
              <a:ext uri="{FF2B5EF4-FFF2-40B4-BE49-F238E27FC236}">
                <a16:creationId xmlns:a16="http://schemas.microsoft.com/office/drawing/2014/main" id="{1A9EBBD8-75CC-DADB-1663-81CD0DE94A9B}"/>
              </a:ext>
            </a:extLst>
          </p:cNvPr>
          <p:cNvPicPr>
            <a:picLocks noChangeAspect="1"/>
          </p:cNvPicPr>
          <p:nvPr/>
        </p:nvPicPr>
        <p:blipFill>
          <a:blip r:embed="rId8"/>
          <a:stretch>
            <a:fillRect/>
          </a:stretch>
        </p:blipFill>
        <p:spPr>
          <a:xfrm>
            <a:off x="3750742" y="2467600"/>
            <a:ext cx="2766778" cy="2122669"/>
          </a:xfrm>
          <a:prstGeom prst="rect">
            <a:avLst/>
          </a:prstGeom>
        </p:spPr>
      </p:pic>
      <p:sp>
        <p:nvSpPr>
          <p:cNvPr id="14" name="TextBox 13">
            <a:extLst>
              <a:ext uri="{FF2B5EF4-FFF2-40B4-BE49-F238E27FC236}">
                <a16:creationId xmlns:a16="http://schemas.microsoft.com/office/drawing/2014/main" id="{F374217F-4989-13D0-B205-7D2A96C18F45}"/>
              </a:ext>
            </a:extLst>
          </p:cNvPr>
          <p:cNvSpPr txBox="1"/>
          <p:nvPr/>
        </p:nvSpPr>
        <p:spPr>
          <a:xfrm>
            <a:off x="137410" y="109572"/>
            <a:ext cx="1236376" cy="369332"/>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t>Article 14</a:t>
            </a:r>
          </a:p>
        </p:txBody>
      </p:sp>
      <p:sp>
        <p:nvSpPr>
          <p:cNvPr id="16" name="TextBox 15">
            <a:extLst>
              <a:ext uri="{FF2B5EF4-FFF2-40B4-BE49-F238E27FC236}">
                <a16:creationId xmlns:a16="http://schemas.microsoft.com/office/drawing/2014/main" id="{AE7F7A77-E276-C15C-AC6F-D27A5D2882C5}"/>
              </a:ext>
            </a:extLst>
          </p:cNvPr>
          <p:cNvSpPr txBox="1"/>
          <p:nvPr/>
        </p:nvSpPr>
        <p:spPr>
          <a:xfrm>
            <a:off x="137410" y="4219376"/>
            <a:ext cx="1236376" cy="369332"/>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t>Article 15</a:t>
            </a:r>
          </a:p>
        </p:txBody>
      </p:sp>
      <p:pic>
        <p:nvPicPr>
          <p:cNvPr id="13" name="Picture 12" descr="PREPOSITIONS OF PLACE IN ON UNDER | Baamboozle - Baamboozle | The Most Fun  Classroom Games!">
            <a:extLst>
              <a:ext uri="{FF2B5EF4-FFF2-40B4-BE49-F238E27FC236}">
                <a16:creationId xmlns:a16="http://schemas.microsoft.com/office/drawing/2014/main" id="{840CB421-09C7-427F-81F5-9E68A8448C64}"/>
              </a:ext>
            </a:extLst>
          </p:cNvPr>
          <p:cNvPicPr>
            <a:picLocks noChangeAspect="1"/>
          </p:cNvPicPr>
          <p:nvPr/>
        </p:nvPicPr>
        <p:blipFill>
          <a:blip r:embed="rId9"/>
          <a:stretch>
            <a:fillRect/>
          </a:stretch>
        </p:blipFill>
        <p:spPr>
          <a:xfrm>
            <a:off x="457878" y="5129630"/>
            <a:ext cx="2003286" cy="1495229"/>
          </a:xfrm>
          <a:prstGeom prst="rect">
            <a:avLst/>
          </a:prstGeom>
        </p:spPr>
      </p:pic>
      <p:pic>
        <p:nvPicPr>
          <p:cNvPr id="15" name="Picture 14" descr="Number 18 Images – Browse 200,944 Stock Photos, Vectors, and Video | Adobe  Stock">
            <a:extLst>
              <a:ext uri="{FF2B5EF4-FFF2-40B4-BE49-F238E27FC236}">
                <a16:creationId xmlns:a16="http://schemas.microsoft.com/office/drawing/2014/main" id="{CD45144A-0155-4BFA-8840-53EA8883E331}"/>
              </a:ext>
            </a:extLst>
          </p:cNvPr>
          <p:cNvPicPr>
            <a:picLocks noChangeAspect="1"/>
          </p:cNvPicPr>
          <p:nvPr/>
        </p:nvPicPr>
        <p:blipFill>
          <a:blip r:embed="rId10"/>
          <a:stretch>
            <a:fillRect/>
          </a:stretch>
        </p:blipFill>
        <p:spPr>
          <a:xfrm>
            <a:off x="3065243" y="5129822"/>
            <a:ext cx="1868555" cy="1505888"/>
          </a:xfrm>
          <a:prstGeom prst="rect">
            <a:avLst/>
          </a:prstGeom>
        </p:spPr>
      </p:pic>
      <p:pic>
        <p:nvPicPr>
          <p:cNvPr id="17" name="Picture 16" descr="Implementing the UNCRC in Wales: effective structures and mechanisms for  children | Children's Legal Centre Wales">
            <a:extLst>
              <a:ext uri="{FF2B5EF4-FFF2-40B4-BE49-F238E27FC236}">
                <a16:creationId xmlns:a16="http://schemas.microsoft.com/office/drawing/2014/main" id="{C0A1A2D2-4721-435C-8124-F99D511D5183}"/>
              </a:ext>
            </a:extLst>
          </p:cNvPr>
          <p:cNvPicPr>
            <a:picLocks noChangeAspect="1"/>
          </p:cNvPicPr>
          <p:nvPr/>
        </p:nvPicPr>
        <p:blipFill>
          <a:blip r:embed="rId11"/>
          <a:stretch>
            <a:fillRect/>
          </a:stretch>
        </p:blipFill>
        <p:spPr>
          <a:xfrm>
            <a:off x="5756746" y="5133191"/>
            <a:ext cx="1245291" cy="1488110"/>
          </a:xfrm>
          <a:prstGeom prst="rect">
            <a:avLst/>
          </a:prstGeom>
        </p:spPr>
      </p:pic>
      <p:sp>
        <p:nvSpPr>
          <p:cNvPr id="18" name="TextBox 17">
            <a:extLst>
              <a:ext uri="{FF2B5EF4-FFF2-40B4-BE49-F238E27FC236}">
                <a16:creationId xmlns:a16="http://schemas.microsoft.com/office/drawing/2014/main" id="{D914A3B3-DE44-4BDE-8DEB-9D55AF0BDFB4}"/>
              </a:ext>
            </a:extLst>
          </p:cNvPr>
          <p:cNvSpPr txBox="1"/>
          <p:nvPr/>
        </p:nvSpPr>
        <p:spPr>
          <a:xfrm>
            <a:off x="137410" y="4942982"/>
            <a:ext cx="1123950" cy="369332"/>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t>Article 1</a:t>
            </a:r>
          </a:p>
        </p:txBody>
      </p:sp>
    </p:spTree>
    <p:extLst>
      <p:ext uri="{BB962C8B-B14F-4D97-AF65-F5344CB8AC3E}">
        <p14:creationId xmlns:p14="http://schemas.microsoft.com/office/powerpoint/2010/main" val="31086081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72CE0CF-B8FF-6491-6A1D-83EFE3B99C4A}"/>
              </a:ext>
            </a:extLst>
          </p:cNvPr>
          <p:cNvSpPr txBox="1"/>
          <p:nvPr/>
        </p:nvSpPr>
        <p:spPr>
          <a:xfrm>
            <a:off x="1969095" y="626212"/>
            <a:ext cx="7363441"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u="sng" dirty="0"/>
              <a:t>Today is WORLD CHILDREN’S DAY!</a:t>
            </a:r>
          </a:p>
        </p:txBody>
      </p:sp>
      <p:pic>
        <p:nvPicPr>
          <p:cNvPr id="3" name="Picture 2">
            <a:extLst>
              <a:ext uri="{FF2B5EF4-FFF2-40B4-BE49-F238E27FC236}">
                <a16:creationId xmlns:a16="http://schemas.microsoft.com/office/drawing/2014/main" id="{355D5728-B2B1-4476-9D92-DB333E38CE3A}"/>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973559" y="154872"/>
            <a:ext cx="1967399" cy="1967399"/>
          </a:xfrm>
          <a:prstGeom prst="rect">
            <a:avLst/>
          </a:prstGeom>
        </p:spPr>
      </p:pic>
      <p:pic>
        <p:nvPicPr>
          <p:cNvPr id="13" name="Picture 12">
            <a:extLst>
              <a:ext uri="{FF2B5EF4-FFF2-40B4-BE49-F238E27FC236}">
                <a16:creationId xmlns:a16="http://schemas.microsoft.com/office/drawing/2014/main" id="{6F9DD0C6-2C99-4889-B955-96CD43F3945F}"/>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3459637" y="1675564"/>
            <a:ext cx="4542764" cy="4556224"/>
          </a:xfrm>
          <a:prstGeom prst="rect">
            <a:avLst/>
          </a:prstGeom>
        </p:spPr>
      </p:pic>
    </p:spTree>
    <p:extLst>
      <p:ext uri="{BB962C8B-B14F-4D97-AF65-F5344CB8AC3E}">
        <p14:creationId xmlns:p14="http://schemas.microsoft.com/office/powerpoint/2010/main" val="35060846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rrow: Chevron 8">
            <a:extLst>
              <a:ext uri="{FF2B5EF4-FFF2-40B4-BE49-F238E27FC236}">
                <a16:creationId xmlns:a16="http://schemas.microsoft.com/office/drawing/2014/main" id="{BF76DAB3-C06F-796E-D6AF-6606A0D9A526}"/>
              </a:ext>
            </a:extLst>
          </p:cNvPr>
          <p:cNvSpPr/>
          <p:nvPr/>
        </p:nvSpPr>
        <p:spPr>
          <a:xfrm>
            <a:off x="1610672" y="707101"/>
            <a:ext cx="9057328" cy="753757"/>
          </a:xfrm>
          <a:prstGeom prst="chevron">
            <a:avLst/>
          </a:prstGeom>
          <a:solidFill>
            <a:srgbClr val="F15A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bg1"/>
                </a:solidFill>
              </a:rPr>
              <a:t>What Is Universal Children’s Day?</a:t>
            </a:r>
          </a:p>
        </p:txBody>
      </p:sp>
      <p:pic>
        <p:nvPicPr>
          <p:cNvPr id="10243" name="Picture 3">
            <a:extLst>
              <a:ext uri="{FF2B5EF4-FFF2-40B4-BE49-F238E27FC236}">
                <a16:creationId xmlns:a16="http://schemas.microsoft.com/office/drawing/2014/main" id="{7F6339ED-FF8A-43D5-AE6C-E542B43326D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042221" y="1878011"/>
            <a:ext cx="2778125" cy="277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DE7E6CF0-91F3-43A8-BBE4-17402DF036B0}"/>
              </a:ext>
            </a:extLst>
          </p:cNvPr>
          <p:cNvSpPr/>
          <p:nvPr/>
        </p:nvSpPr>
        <p:spPr>
          <a:xfrm>
            <a:off x="616145" y="1693935"/>
            <a:ext cx="7651161" cy="8112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2800" dirty="0">
                <a:solidFill>
                  <a:schemeClr val="tx1"/>
                </a:solidFill>
              </a:rPr>
              <a:t>It is celebrated on 20</a:t>
            </a:r>
            <a:r>
              <a:rPr lang="en-GB" sz="2800" baseline="30000" dirty="0">
                <a:solidFill>
                  <a:schemeClr val="tx1"/>
                </a:solidFill>
              </a:rPr>
              <a:t>th</a:t>
            </a:r>
            <a:r>
              <a:rPr lang="en-GB" sz="2800" dirty="0">
                <a:solidFill>
                  <a:schemeClr val="tx1"/>
                </a:solidFill>
              </a:rPr>
              <a:t> November every year. </a:t>
            </a:r>
          </a:p>
        </p:txBody>
      </p:sp>
      <p:sp>
        <p:nvSpPr>
          <p:cNvPr id="3" name="Arrow: Chevron 2">
            <a:extLst>
              <a:ext uri="{FF2B5EF4-FFF2-40B4-BE49-F238E27FC236}">
                <a16:creationId xmlns:a16="http://schemas.microsoft.com/office/drawing/2014/main" id="{A91E9942-A109-A8BC-637C-BDCCE615FC84}"/>
              </a:ext>
            </a:extLst>
          </p:cNvPr>
          <p:cNvSpPr/>
          <p:nvPr/>
        </p:nvSpPr>
        <p:spPr>
          <a:xfrm>
            <a:off x="1610672" y="623247"/>
            <a:ext cx="9057328" cy="753757"/>
          </a:xfrm>
          <a:prstGeom prst="chevron">
            <a:avLst/>
          </a:prstGeom>
          <a:solidFill>
            <a:srgbClr val="F69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bg1"/>
                </a:solidFill>
              </a:rPr>
              <a:t>What Is World Children’s Day?</a:t>
            </a:r>
          </a:p>
        </p:txBody>
      </p:sp>
      <p:sp>
        <p:nvSpPr>
          <p:cNvPr id="4" name="Rectangle 3">
            <a:extLst>
              <a:ext uri="{FF2B5EF4-FFF2-40B4-BE49-F238E27FC236}">
                <a16:creationId xmlns:a16="http://schemas.microsoft.com/office/drawing/2014/main" id="{78CDF442-661B-F8C3-FD0C-1259188C2615}"/>
              </a:ext>
            </a:extLst>
          </p:cNvPr>
          <p:cNvSpPr/>
          <p:nvPr/>
        </p:nvSpPr>
        <p:spPr>
          <a:xfrm>
            <a:off x="511493" y="3943498"/>
            <a:ext cx="8530728" cy="8112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2800" dirty="0">
                <a:solidFill>
                  <a:schemeClr val="tx1"/>
                </a:solidFill>
              </a:rPr>
              <a:t>This is a special day because it is the date when countries in the United Nations adopted the Declaration on the Rights of the Child. </a:t>
            </a:r>
          </a:p>
          <a:p>
            <a:pPr>
              <a:defRPr/>
            </a:pPr>
            <a:endParaRPr lang="en-GB" sz="2800" dirty="0">
              <a:solidFill>
                <a:schemeClr val="tx1"/>
              </a:solidFill>
            </a:endParaRPr>
          </a:p>
          <a:p>
            <a:pPr>
              <a:defRPr/>
            </a:pPr>
            <a:r>
              <a:rPr lang="en-GB" sz="2800" dirty="0">
                <a:solidFill>
                  <a:schemeClr val="tx1"/>
                </a:solidFill>
              </a:rPr>
              <a:t>It was created by the </a:t>
            </a:r>
            <a:r>
              <a:rPr lang="en-GB" sz="2800" b="1" dirty="0">
                <a:solidFill>
                  <a:schemeClr val="tx1"/>
                </a:solidFill>
              </a:rPr>
              <a:t>United Nations</a:t>
            </a:r>
            <a:r>
              <a:rPr lang="en-GB" sz="2800" dirty="0">
                <a:solidFill>
                  <a:schemeClr val="tx1"/>
                </a:solidFill>
              </a:rPr>
              <a:t> to raise awareness about the rights of children everywhere. It's a day to remind the world that all children, no matter where they live or how old they are, deserve to be treated with respect, kindness, and love.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10243"/>
                                        </p:tgtEl>
                                        <p:attrNameLst>
                                          <p:attrName>style.visibility</p:attrName>
                                        </p:attrNameLst>
                                      </p:cBhvr>
                                      <p:to>
                                        <p:strVal val="visible"/>
                                      </p:to>
                                    </p:set>
                                    <p:animEffect transition="in" filter="circle(out)">
                                      <p:cBhvr>
                                        <p:cTn id="7" dur="500"/>
                                        <p:tgtEl>
                                          <p:spTgt spid="1024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rrow: Chevron 8">
            <a:extLst>
              <a:ext uri="{FF2B5EF4-FFF2-40B4-BE49-F238E27FC236}">
                <a16:creationId xmlns:a16="http://schemas.microsoft.com/office/drawing/2014/main" id="{BF76DAB3-C06F-796E-D6AF-6606A0D9A526}"/>
              </a:ext>
            </a:extLst>
          </p:cNvPr>
          <p:cNvSpPr/>
          <p:nvPr/>
        </p:nvSpPr>
        <p:spPr>
          <a:xfrm>
            <a:off x="1610672" y="707101"/>
            <a:ext cx="9057328" cy="753757"/>
          </a:xfrm>
          <a:prstGeom prst="chevron">
            <a:avLst/>
          </a:prstGeom>
          <a:solidFill>
            <a:srgbClr val="F15A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bg1"/>
                </a:solidFill>
              </a:rPr>
              <a:t>What Is Universal Children’s Day?</a:t>
            </a:r>
          </a:p>
        </p:txBody>
      </p:sp>
      <p:pic>
        <p:nvPicPr>
          <p:cNvPr id="10243" name="Picture 3">
            <a:extLst>
              <a:ext uri="{FF2B5EF4-FFF2-40B4-BE49-F238E27FC236}">
                <a16:creationId xmlns:a16="http://schemas.microsoft.com/office/drawing/2014/main" id="{7F6339ED-FF8A-43D5-AE6C-E542B43326D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bwMode="auto">
          <a:xfrm>
            <a:off x="9310962" y="2929239"/>
            <a:ext cx="2714075" cy="3528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Arrow: Chevron 2">
            <a:extLst>
              <a:ext uri="{FF2B5EF4-FFF2-40B4-BE49-F238E27FC236}">
                <a16:creationId xmlns:a16="http://schemas.microsoft.com/office/drawing/2014/main" id="{A91E9942-A109-A8BC-637C-BDCCE615FC84}"/>
              </a:ext>
            </a:extLst>
          </p:cNvPr>
          <p:cNvSpPr/>
          <p:nvPr/>
        </p:nvSpPr>
        <p:spPr>
          <a:xfrm>
            <a:off x="1610672" y="623247"/>
            <a:ext cx="9057328" cy="753757"/>
          </a:xfrm>
          <a:prstGeom prst="chevron">
            <a:avLst/>
          </a:prstGeom>
          <a:solidFill>
            <a:srgbClr val="F69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bg1"/>
                </a:solidFill>
              </a:rPr>
              <a:t>Why is World Children’s Day important?</a:t>
            </a:r>
          </a:p>
        </p:txBody>
      </p:sp>
      <p:sp>
        <p:nvSpPr>
          <p:cNvPr id="6" name="TextBox 5">
            <a:extLst>
              <a:ext uri="{FF2B5EF4-FFF2-40B4-BE49-F238E27FC236}">
                <a16:creationId xmlns:a16="http://schemas.microsoft.com/office/drawing/2014/main" id="{E343E759-2BE1-4E0B-825E-6975212654DE}"/>
              </a:ext>
            </a:extLst>
          </p:cNvPr>
          <p:cNvSpPr txBox="1"/>
          <p:nvPr/>
        </p:nvSpPr>
        <p:spPr>
          <a:xfrm>
            <a:off x="490194" y="1913642"/>
            <a:ext cx="8418136" cy="3539430"/>
          </a:xfrm>
          <a:prstGeom prst="rect">
            <a:avLst/>
          </a:prstGeom>
          <a:noFill/>
        </p:spPr>
        <p:txBody>
          <a:bodyPr wrap="square" rtlCol="0">
            <a:spAutoFit/>
          </a:bodyPr>
          <a:lstStyle/>
          <a:p>
            <a:r>
              <a:rPr lang="en-GB" sz="2800" dirty="0"/>
              <a:t>Sadly, not all children in the world have the same opportunities. Some children don’t have enough food to eat, clean water to drink or a safe place to sleep. Others might not be able to go to school or play with their friends because of war, poverty of </a:t>
            </a:r>
            <a:r>
              <a:rPr lang="en-GB" sz="2800"/>
              <a:t>climate change.</a:t>
            </a:r>
            <a:endParaRPr lang="en-GB" sz="2800" dirty="0"/>
          </a:p>
          <a:p>
            <a:endParaRPr lang="en-GB" sz="2800" dirty="0"/>
          </a:p>
          <a:p>
            <a:r>
              <a:rPr lang="en-GB" sz="2800" dirty="0"/>
              <a:t>World Children’s Day is a chance to stand up for those children and make sure their voices are heard.</a:t>
            </a:r>
          </a:p>
        </p:txBody>
      </p:sp>
    </p:spTree>
    <p:extLst>
      <p:ext uri="{BB962C8B-B14F-4D97-AF65-F5344CB8AC3E}">
        <p14:creationId xmlns:p14="http://schemas.microsoft.com/office/powerpoint/2010/main" val="3289402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10243"/>
                                        </p:tgtEl>
                                        <p:attrNameLst>
                                          <p:attrName>style.visibility</p:attrName>
                                        </p:attrNameLst>
                                      </p:cBhvr>
                                      <p:to>
                                        <p:strVal val="visible"/>
                                      </p:to>
                                    </p:set>
                                    <p:animEffect transition="in" filter="circle(out)">
                                      <p:cBhvr>
                                        <p:cTn id="7" dur="500"/>
                                        <p:tgtEl>
                                          <p:spTgt spid="10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A letter from the world's children - World Children's Day 2024 | UNICEF">
            <a:hlinkClick r:id="" action="ppaction://media"/>
            <a:extLst>
              <a:ext uri="{FF2B5EF4-FFF2-40B4-BE49-F238E27FC236}">
                <a16:creationId xmlns:a16="http://schemas.microsoft.com/office/drawing/2014/main" id="{6113EE2E-C662-4A26-BF14-C9948C4889B9}"/>
              </a:ext>
            </a:extLst>
          </p:cNvPr>
          <p:cNvPicPr>
            <a:picLocks noRot="1" noChangeAspect="1"/>
          </p:cNvPicPr>
          <p:nvPr>
            <a:videoFile r:link="rId1"/>
          </p:nvPr>
        </p:nvPicPr>
        <p:blipFill>
          <a:blip r:embed="rId4"/>
          <a:stretch>
            <a:fillRect/>
          </a:stretch>
        </p:blipFill>
        <p:spPr>
          <a:xfrm>
            <a:off x="783996" y="292232"/>
            <a:ext cx="10624008" cy="6002564"/>
          </a:xfrm>
          <a:prstGeom prst="rect">
            <a:avLst/>
          </a:prstGeom>
        </p:spPr>
      </p:pic>
    </p:spTree>
    <p:extLst>
      <p:ext uri="{BB962C8B-B14F-4D97-AF65-F5344CB8AC3E}">
        <p14:creationId xmlns:p14="http://schemas.microsoft.com/office/powerpoint/2010/main" val="795899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rrow: Chevron 8">
            <a:extLst>
              <a:ext uri="{FF2B5EF4-FFF2-40B4-BE49-F238E27FC236}">
                <a16:creationId xmlns:a16="http://schemas.microsoft.com/office/drawing/2014/main" id="{BF76DAB3-C06F-796E-D6AF-6606A0D9A526}"/>
              </a:ext>
            </a:extLst>
          </p:cNvPr>
          <p:cNvSpPr/>
          <p:nvPr/>
        </p:nvSpPr>
        <p:spPr>
          <a:xfrm>
            <a:off x="1610672" y="707101"/>
            <a:ext cx="9057328" cy="753757"/>
          </a:xfrm>
          <a:prstGeom prst="chevron">
            <a:avLst/>
          </a:prstGeom>
          <a:solidFill>
            <a:srgbClr val="F15A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bg1"/>
                </a:solidFill>
              </a:rPr>
              <a:t>What Is Universal Children’s Day?</a:t>
            </a:r>
          </a:p>
        </p:txBody>
      </p:sp>
      <p:pic>
        <p:nvPicPr>
          <p:cNvPr id="10243" name="Picture 3">
            <a:extLst>
              <a:ext uri="{FF2B5EF4-FFF2-40B4-BE49-F238E27FC236}">
                <a16:creationId xmlns:a16="http://schemas.microsoft.com/office/drawing/2014/main" id="{7F6339ED-FF8A-43D5-AE6C-E542B43326D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bwMode="auto">
          <a:xfrm>
            <a:off x="10168599" y="4044099"/>
            <a:ext cx="1856438" cy="2413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Arrow: Chevron 2">
            <a:extLst>
              <a:ext uri="{FF2B5EF4-FFF2-40B4-BE49-F238E27FC236}">
                <a16:creationId xmlns:a16="http://schemas.microsoft.com/office/drawing/2014/main" id="{A91E9942-A109-A8BC-637C-BDCCE615FC84}"/>
              </a:ext>
            </a:extLst>
          </p:cNvPr>
          <p:cNvSpPr/>
          <p:nvPr/>
        </p:nvSpPr>
        <p:spPr>
          <a:xfrm>
            <a:off x="1610672" y="623247"/>
            <a:ext cx="9057328" cy="753757"/>
          </a:xfrm>
          <a:prstGeom prst="chevron">
            <a:avLst/>
          </a:prstGeom>
          <a:solidFill>
            <a:srgbClr val="F69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bg1"/>
                </a:solidFill>
              </a:rPr>
              <a:t>How can we help?</a:t>
            </a:r>
          </a:p>
        </p:txBody>
      </p:sp>
      <p:sp>
        <p:nvSpPr>
          <p:cNvPr id="6" name="TextBox 5">
            <a:extLst>
              <a:ext uri="{FF2B5EF4-FFF2-40B4-BE49-F238E27FC236}">
                <a16:creationId xmlns:a16="http://schemas.microsoft.com/office/drawing/2014/main" id="{E343E759-2BE1-4E0B-825E-6975212654DE}"/>
              </a:ext>
            </a:extLst>
          </p:cNvPr>
          <p:cNvSpPr txBox="1"/>
          <p:nvPr/>
        </p:nvSpPr>
        <p:spPr>
          <a:xfrm>
            <a:off x="235669" y="1710438"/>
            <a:ext cx="9932929" cy="4524315"/>
          </a:xfrm>
          <a:prstGeom prst="rect">
            <a:avLst/>
          </a:prstGeom>
          <a:noFill/>
        </p:spPr>
        <p:txBody>
          <a:bodyPr wrap="square" rtlCol="0">
            <a:spAutoFit/>
          </a:bodyPr>
          <a:lstStyle/>
          <a:p>
            <a:r>
              <a:rPr lang="en-GB" sz="2400" dirty="0"/>
              <a:t>As a Rights Respecting School, we are already doing lots of great things to protect the rights of children at this school. You can protect each other’s rights by: </a:t>
            </a:r>
          </a:p>
          <a:p>
            <a:endParaRPr lang="en-GB" sz="2400" dirty="0"/>
          </a:p>
          <a:p>
            <a:pPr algn="l">
              <a:buFont typeface="Arial" panose="020B0604020202020204" pitchFamily="34" charset="0"/>
              <a:buChar char="•"/>
            </a:pPr>
            <a:r>
              <a:rPr lang="en-GB" sz="2400" b="1" i="0" dirty="0">
                <a:solidFill>
                  <a:srgbClr val="242424"/>
                </a:solidFill>
                <a:effectLst/>
                <a:latin typeface="Segoe UI" panose="020B0502040204020203" pitchFamily="34" charset="0"/>
              </a:rPr>
              <a:t>Being kind and respectful</a:t>
            </a:r>
            <a:r>
              <a:rPr lang="en-GB" sz="2400" b="0" i="0" dirty="0">
                <a:solidFill>
                  <a:srgbClr val="242424"/>
                </a:solidFill>
                <a:effectLst/>
                <a:latin typeface="Segoe UI" panose="020B0502040204020203" pitchFamily="34" charset="0"/>
              </a:rPr>
              <a:t> to your classmates and others, no matter their background.</a:t>
            </a:r>
          </a:p>
          <a:p>
            <a:pPr algn="l">
              <a:buFont typeface="Arial" panose="020B0604020202020204" pitchFamily="34" charset="0"/>
              <a:buChar char="•"/>
            </a:pPr>
            <a:r>
              <a:rPr lang="en-GB" sz="2400" b="1" i="0" dirty="0">
                <a:solidFill>
                  <a:srgbClr val="242424"/>
                </a:solidFill>
                <a:effectLst/>
                <a:latin typeface="Segoe UI" panose="020B0502040204020203" pitchFamily="34" charset="0"/>
              </a:rPr>
              <a:t>Standing up for others</a:t>
            </a:r>
            <a:r>
              <a:rPr lang="en-GB" sz="2400" b="0" i="0" dirty="0">
                <a:solidFill>
                  <a:srgbClr val="242424"/>
                </a:solidFill>
                <a:effectLst/>
                <a:latin typeface="Segoe UI" panose="020B0502040204020203" pitchFamily="34" charset="0"/>
              </a:rPr>
              <a:t> who may be treated unfairly or who need help.</a:t>
            </a:r>
          </a:p>
          <a:p>
            <a:pPr algn="l">
              <a:buFont typeface="Arial" panose="020B0604020202020204" pitchFamily="34" charset="0"/>
              <a:buChar char="•"/>
            </a:pPr>
            <a:r>
              <a:rPr lang="en-GB" sz="2400" b="1" i="0" dirty="0">
                <a:solidFill>
                  <a:srgbClr val="242424"/>
                </a:solidFill>
                <a:effectLst/>
                <a:latin typeface="Segoe UI" panose="020B0502040204020203" pitchFamily="34" charset="0"/>
              </a:rPr>
              <a:t>Learning about different cultures</a:t>
            </a:r>
            <a:r>
              <a:rPr lang="en-GB" sz="2400" b="0" i="0" dirty="0">
                <a:solidFill>
                  <a:srgbClr val="242424"/>
                </a:solidFill>
                <a:effectLst/>
                <a:latin typeface="Segoe UI" panose="020B0502040204020203" pitchFamily="34" charset="0"/>
              </a:rPr>
              <a:t> and people around the world to understand their lives better.</a:t>
            </a:r>
          </a:p>
          <a:p>
            <a:pPr algn="l">
              <a:buFont typeface="Arial" panose="020B0604020202020204" pitchFamily="34" charset="0"/>
              <a:buChar char="•"/>
            </a:pPr>
            <a:r>
              <a:rPr lang="en-GB" sz="2400" b="1" i="0" dirty="0">
                <a:solidFill>
                  <a:srgbClr val="242424"/>
                </a:solidFill>
                <a:effectLst/>
                <a:latin typeface="Segoe UI" panose="020B0502040204020203" pitchFamily="34" charset="0"/>
              </a:rPr>
              <a:t>Support charities</a:t>
            </a:r>
            <a:r>
              <a:rPr lang="en-GB" sz="2400" b="0" i="0" dirty="0">
                <a:solidFill>
                  <a:srgbClr val="242424"/>
                </a:solidFill>
                <a:effectLst/>
                <a:latin typeface="Segoe UI" panose="020B0502040204020203" pitchFamily="34" charset="0"/>
              </a:rPr>
              <a:t> that help children in need, such as those providing food, education, or healthcare.</a:t>
            </a:r>
          </a:p>
          <a:p>
            <a:endParaRPr lang="en-GB" sz="2400" dirty="0"/>
          </a:p>
        </p:txBody>
      </p:sp>
    </p:spTree>
    <p:extLst>
      <p:ext uri="{BB962C8B-B14F-4D97-AF65-F5344CB8AC3E}">
        <p14:creationId xmlns:p14="http://schemas.microsoft.com/office/powerpoint/2010/main" val="2330073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10243"/>
                                        </p:tgtEl>
                                        <p:attrNameLst>
                                          <p:attrName>style.visibility</p:attrName>
                                        </p:attrNameLst>
                                      </p:cBhvr>
                                      <p:to>
                                        <p:strVal val="visible"/>
                                      </p:to>
                                    </p:set>
                                    <p:animEffect transition="in" filter="circle(out)">
                                      <p:cBhvr>
                                        <p:cTn id="7" dur="500"/>
                                        <p:tgtEl>
                                          <p:spTgt spid="10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onate 50% of shop sales to Children ...">
            <a:extLst>
              <a:ext uri="{FF2B5EF4-FFF2-40B4-BE49-F238E27FC236}">
                <a16:creationId xmlns:a16="http://schemas.microsoft.com/office/drawing/2014/main" id="{6536CF13-C9CD-4EEF-985C-5F46EE28A4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25146" y="899668"/>
            <a:ext cx="2694397" cy="275508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C36FBE2D-0594-411B-9EBE-A4BB39CA2AE9}"/>
              </a:ext>
            </a:extLst>
          </p:cNvPr>
          <p:cNvSpPr txBox="1"/>
          <p:nvPr/>
        </p:nvSpPr>
        <p:spPr>
          <a:xfrm>
            <a:off x="0" y="264587"/>
            <a:ext cx="11736371" cy="1077218"/>
          </a:xfrm>
          <a:prstGeom prst="rect">
            <a:avLst/>
          </a:prstGeom>
          <a:noFill/>
        </p:spPr>
        <p:txBody>
          <a:bodyPr wrap="square" rtlCol="0">
            <a:spAutoFit/>
          </a:bodyPr>
          <a:lstStyle/>
          <a:p>
            <a:r>
              <a:rPr lang="en-GB" sz="3200" dirty="0"/>
              <a:t>You have also done great work to protect the rights of children all around the country!</a:t>
            </a:r>
          </a:p>
        </p:txBody>
      </p:sp>
      <p:pic>
        <p:nvPicPr>
          <p:cNvPr id="5" name="Picture 4">
            <a:extLst>
              <a:ext uri="{FF2B5EF4-FFF2-40B4-BE49-F238E27FC236}">
                <a16:creationId xmlns:a16="http://schemas.microsoft.com/office/drawing/2014/main" id="{0E7F294F-04F3-4730-BFA0-32816B9D214B}"/>
              </a:ext>
            </a:extLst>
          </p:cNvPr>
          <p:cNvPicPr>
            <a:picLocks noChangeAspect="1"/>
          </p:cNvPicPr>
          <p:nvPr/>
        </p:nvPicPr>
        <p:blipFill>
          <a:blip r:embed="rId4"/>
          <a:stretch>
            <a:fillRect/>
          </a:stretch>
        </p:blipFill>
        <p:spPr>
          <a:xfrm>
            <a:off x="4257774" y="4225297"/>
            <a:ext cx="4414886" cy="2400477"/>
          </a:xfrm>
          <a:prstGeom prst="rect">
            <a:avLst/>
          </a:prstGeom>
        </p:spPr>
      </p:pic>
      <p:sp>
        <p:nvSpPr>
          <p:cNvPr id="12" name="TextBox 11">
            <a:extLst>
              <a:ext uri="{FF2B5EF4-FFF2-40B4-BE49-F238E27FC236}">
                <a16:creationId xmlns:a16="http://schemas.microsoft.com/office/drawing/2014/main" id="{DEB9EF0A-0C81-4C97-82F9-37D6EF5056D2}"/>
              </a:ext>
            </a:extLst>
          </p:cNvPr>
          <p:cNvSpPr txBox="1"/>
          <p:nvPr/>
        </p:nvSpPr>
        <p:spPr>
          <a:xfrm>
            <a:off x="83172" y="1670752"/>
            <a:ext cx="8721463" cy="2554545"/>
          </a:xfrm>
          <a:prstGeom prst="rect">
            <a:avLst/>
          </a:prstGeom>
          <a:noFill/>
        </p:spPr>
        <p:txBody>
          <a:bodyPr wrap="square" rtlCol="0">
            <a:spAutoFit/>
          </a:bodyPr>
          <a:lstStyle/>
          <a:p>
            <a:r>
              <a:rPr lang="en-GB" sz="3200" dirty="0"/>
              <a:t>Children’s Rights are at the core of all the work that Children In Need does. Thanks to the generosity of your families, many more children all around the UK will be able to enjoy many more of the rights that they are entitled to.</a:t>
            </a:r>
          </a:p>
        </p:txBody>
      </p:sp>
    </p:spTree>
    <p:extLst>
      <p:ext uri="{BB962C8B-B14F-4D97-AF65-F5344CB8AC3E}">
        <p14:creationId xmlns:p14="http://schemas.microsoft.com/office/powerpoint/2010/main" val="9722021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36FBE2D-0594-411B-9EBE-A4BB39CA2AE9}"/>
              </a:ext>
            </a:extLst>
          </p:cNvPr>
          <p:cNvSpPr txBox="1"/>
          <p:nvPr/>
        </p:nvSpPr>
        <p:spPr>
          <a:xfrm>
            <a:off x="106836" y="163201"/>
            <a:ext cx="9602772" cy="1077218"/>
          </a:xfrm>
          <a:prstGeom prst="rect">
            <a:avLst/>
          </a:prstGeom>
          <a:noFill/>
        </p:spPr>
        <p:txBody>
          <a:bodyPr wrap="square" rtlCol="0">
            <a:spAutoFit/>
          </a:bodyPr>
          <a:lstStyle/>
          <a:p>
            <a:r>
              <a:rPr lang="en-GB" sz="3200" dirty="0"/>
              <a:t>You have also done great work to protect the rights of children all around the world!</a:t>
            </a:r>
          </a:p>
        </p:txBody>
      </p:sp>
      <p:sp>
        <p:nvSpPr>
          <p:cNvPr id="12" name="TextBox 11">
            <a:extLst>
              <a:ext uri="{FF2B5EF4-FFF2-40B4-BE49-F238E27FC236}">
                <a16:creationId xmlns:a16="http://schemas.microsoft.com/office/drawing/2014/main" id="{DEB9EF0A-0C81-4C97-82F9-37D6EF5056D2}"/>
              </a:ext>
            </a:extLst>
          </p:cNvPr>
          <p:cNvSpPr txBox="1"/>
          <p:nvPr/>
        </p:nvSpPr>
        <p:spPr>
          <a:xfrm>
            <a:off x="2318993" y="1496892"/>
            <a:ext cx="6920944" cy="923330"/>
          </a:xfrm>
          <a:prstGeom prst="rect">
            <a:avLst/>
          </a:prstGeom>
          <a:noFill/>
        </p:spPr>
        <p:txBody>
          <a:bodyPr wrap="square" rtlCol="0">
            <a:spAutoFit/>
          </a:bodyPr>
          <a:lstStyle/>
          <a:p>
            <a:r>
              <a:rPr lang="en-GB" sz="5400" dirty="0"/>
              <a:t>Lady J Ditch the Car Day</a:t>
            </a:r>
          </a:p>
        </p:txBody>
      </p:sp>
      <p:pic>
        <p:nvPicPr>
          <p:cNvPr id="3074" name="Picture 2" descr="Leave your car at home and win a prize ...">
            <a:extLst>
              <a:ext uri="{FF2B5EF4-FFF2-40B4-BE49-F238E27FC236}">
                <a16:creationId xmlns:a16="http://schemas.microsoft.com/office/drawing/2014/main" id="{13CEE1E7-3F27-43AA-BCA0-F5E0535048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1503" y="2725363"/>
            <a:ext cx="3031797" cy="251417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The Greenhouse Effect Experiment and ...">
            <a:extLst>
              <a:ext uri="{FF2B5EF4-FFF2-40B4-BE49-F238E27FC236}">
                <a16:creationId xmlns:a16="http://schemas.microsoft.com/office/drawing/2014/main" id="{F6501763-A8ED-404B-92CE-96716641885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4863" b="6841"/>
          <a:stretch/>
        </p:blipFill>
        <p:spPr bwMode="auto">
          <a:xfrm>
            <a:off x="9923185" y="76051"/>
            <a:ext cx="2143125" cy="1677971"/>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a:extLst>
              <a:ext uri="{FF2B5EF4-FFF2-40B4-BE49-F238E27FC236}">
                <a16:creationId xmlns:a16="http://schemas.microsoft.com/office/drawing/2014/main" id="{0324CAD1-AE47-4CF4-A26E-B4975F6A778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7519" y="2704393"/>
            <a:ext cx="2121474" cy="1930541"/>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a:extLst>
              <a:ext uri="{FF2B5EF4-FFF2-40B4-BE49-F238E27FC236}">
                <a16:creationId xmlns:a16="http://schemas.microsoft.com/office/drawing/2014/main" id="{AEC1C2C2-0012-4786-8E2A-2FAF77C2D81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7519" y="4716667"/>
            <a:ext cx="2121475" cy="1978132"/>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a:extLst>
              <a:ext uri="{FF2B5EF4-FFF2-40B4-BE49-F238E27FC236}">
                <a16:creationId xmlns:a16="http://schemas.microsoft.com/office/drawing/2014/main" id="{B59F8EDC-A1B0-4B06-B129-BEDA539A112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38137" y="2614483"/>
            <a:ext cx="2121474" cy="2020451"/>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a:extLst>
              <a:ext uri="{FF2B5EF4-FFF2-40B4-BE49-F238E27FC236}">
                <a16:creationId xmlns:a16="http://schemas.microsoft.com/office/drawing/2014/main" id="{A73D1AD3-D135-4025-94D0-D7520D3E533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38137" y="4729786"/>
            <a:ext cx="2128173" cy="19650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92840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6DD240-E3EC-4E46-8633-7AFE0E709172}"/>
              </a:ext>
            </a:extLst>
          </p:cNvPr>
          <p:cNvSpPr>
            <a:spLocks noGrp="1"/>
          </p:cNvSpPr>
          <p:nvPr>
            <p:ph type="title"/>
          </p:nvPr>
        </p:nvSpPr>
        <p:spPr/>
        <p:txBody>
          <a:bodyPr/>
          <a:lstStyle/>
          <a:p>
            <a:r>
              <a:rPr lang="en-GB" dirty="0"/>
              <a:t>What else could we do?</a:t>
            </a:r>
          </a:p>
        </p:txBody>
      </p:sp>
      <p:pic>
        <p:nvPicPr>
          <p:cNvPr id="5122" name="Picture 2" descr="Text&#10;&#10;Description automatically generated">
            <a:extLst>
              <a:ext uri="{FF2B5EF4-FFF2-40B4-BE49-F238E27FC236}">
                <a16:creationId xmlns:a16="http://schemas.microsoft.com/office/drawing/2014/main" id="{E819D06C-6E26-4BB7-92CC-87B780A4797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153427" y="3861569"/>
            <a:ext cx="2895748" cy="27042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2A48812E-BCB6-4E48-B16C-B48DC4FEA5C8}"/>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310326" y="2140972"/>
            <a:ext cx="6161987" cy="4351903"/>
          </a:xfrm>
          <a:prstGeom prst="rect">
            <a:avLst/>
          </a:prstGeom>
        </p:spPr>
      </p:pic>
    </p:spTree>
    <p:extLst>
      <p:ext uri="{BB962C8B-B14F-4D97-AF65-F5344CB8AC3E}">
        <p14:creationId xmlns:p14="http://schemas.microsoft.com/office/powerpoint/2010/main" val="25619429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2f5ad65-7b50-424d-b6c9-b8996d629881">
      <Terms xmlns="http://schemas.microsoft.com/office/infopath/2007/PartnerControls"/>
    </lcf76f155ced4ddcb4097134ff3c332f>
    <TaxCatchAll xmlns="47c9a9f1-703d-4280-927b-1074eb7ef86a" xsi:nil="true"/>
    <SharedWithUsers xmlns="47c9a9f1-703d-4280-927b-1074eb7ef86a">
      <UserInfo>
        <DisplayName>Kristen Weiss</DisplayName>
        <AccountId>24</AccountId>
        <AccountType/>
      </UserInfo>
      <UserInfo>
        <DisplayName>Hannah Llewellyn</DisplayName>
        <AccountId>85</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ct:contentTypeSchema xmlns:ct="http://schemas.microsoft.com/office/2006/metadata/contentType" xmlns:ma="http://schemas.microsoft.com/office/2006/metadata/properties/metaAttributes" ct:_="" ma:_="" ma:contentTypeName="Document" ma:contentTypeID="0x010100BF9F5208B3CF004E9CEF0D2277D42920" ma:contentTypeVersion="17" ma:contentTypeDescription="Create a new document." ma:contentTypeScope="" ma:versionID="9396aa8536a22a0f93b89366d2e9b2e8">
  <xsd:schema xmlns:xsd="http://www.w3.org/2001/XMLSchema" xmlns:xs="http://www.w3.org/2001/XMLSchema" xmlns:p="http://schemas.microsoft.com/office/2006/metadata/properties" xmlns:ns2="d2f5ad65-7b50-424d-b6c9-b8996d629881" xmlns:ns3="47c9a9f1-703d-4280-927b-1074eb7ef86a" targetNamespace="http://schemas.microsoft.com/office/2006/metadata/properties" ma:root="true" ma:fieldsID="b693fa9afeed2d4f58cb785121e1ed4f" ns2:_="" ns3:_="">
    <xsd:import namespace="d2f5ad65-7b50-424d-b6c9-b8996d629881"/>
    <xsd:import namespace="47c9a9f1-703d-4280-927b-1074eb7ef86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LengthInSeconds"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2f5ad65-7b50-424d-b6c9-b8996d62988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0cf44850-e72e-43a2-89c8-222bfdf97a62"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hidden="true" ma:internalName="MediaServiceDateTake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element name="MediaServiceLocation" ma:index="22" nillable="true" ma:displayName="Location" ma:internalName="MediaServiceLocation" ma:readOnly="true">
      <xsd:simpleType>
        <xsd:restriction base="dms:Text"/>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7c9a9f1-703d-4280-927b-1074eb7ef86a"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5c92f635-9dc5-4f4f-8f74-58792e4c0826}" ma:internalName="TaxCatchAll" ma:showField="CatchAllData" ma:web="47c9a9f1-703d-4280-927b-1074eb7ef86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5.xml><?xml version="1.0" encoding="utf-8"?>
<ct:contentTypeSchema xmlns:ct="http://schemas.microsoft.com/office/2006/metadata/contentType" xmlns:ma="http://schemas.microsoft.com/office/2006/metadata/properties/metaAttributes" ct:_="" ma:_="" ma:contentTypeName="Document" ma:contentTypeID="0x010100BF9F5208B3CF004E9CEF0D2277D42920" ma:contentTypeVersion="17" ma:contentTypeDescription="Create a new document." ma:contentTypeScope="" ma:versionID="9396aa8536a22a0f93b89366d2e9b2e8">
  <xsd:schema xmlns:xsd="http://www.w3.org/2001/XMLSchema" xmlns:xs="http://www.w3.org/2001/XMLSchema" xmlns:p="http://schemas.microsoft.com/office/2006/metadata/properties" xmlns:ns2="d2f5ad65-7b50-424d-b6c9-b8996d629881" xmlns:ns3="47c9a9f1-703d-4280-927b-1074eb7ef86a" targetNamespace="http://schemas.microsoft.com/office/2006/metadata/properties" ma:root="true" ma:fieldsID="b693fa9afeed2d4f58cb785121e1ed4f" ns2:_="" ns3:_="">
    <xsd:import namespace="d2f5ad65-7b50-424d-b6c9-b8996d629881"/>
    <xsd:import namespace="47c9a9f1-703d-4280-927b-1074eb7ef86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LengthInSeconds"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2f5ad65-7b50-424d-b6c9-b8996d62988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0cf44850-e72e-43a2-89c8-222bfdf97a62"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hidden="true" ma:internalName="MediaServiceDateTake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element name="MediaServiceLocation" ma:index="22" nillable="true" ma:displayName="Location" ma:internalName="MediaServiceLocation" ma:readOnly="true">
      <xsd:simpleType>
        <xsd:restriction base="dms:Text"/>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7c9a9f1-703d-4280-927b-1074eb7ef86a"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5c92f635-9dc5-4f4f-8f74-58792e4c0826}" ma:internalName="TaxCatchAll" ma:showField="CatchAllData" ma:web="47c9a9f1-703d-4280-927b-1074eb7ef86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8879F6F-F6B3-4187-AA57-1511F3ADA96F}">
  <ds:schemaRefs>
    <ds:schemaRef ds:uri="http://schemas.microsoft.com/sharepoint/v3/contenttype/forms"/>
  </ds:schemaRefs>
</ds:datastoreItem>
</file>

<file path=customXml/itemProps2.xml><?xml version="1.0" encoding="utf-8"?>
<ds:datastoreItem xmlns:ds="http://schemas.openxmlformats.org/officeDocument/2006/customXml" ds:itemID="{E80B91E7-6982-4AB7-81C0-00F3A83CC679}">
  <ds:schemaRefs>
    <ds:schemaRef ds:uri="http://purl.org/dc/terms/"/>
    <ds:schemaRef ds:uri="http://schemas.microsoft.com/office/2006/documentManagement/types"/>
    <ds:schemaRef ds:uri="http://schemas.microsoft.com/office/2006/metadata/properties"/>
    <ds:schemaRef ds:uri="http://www.w3.org/XML/1998/namespace"/>
    <ds:schemaRef ds:uri="http://purl.org/dc/elements/1.1/"/>
    <ds:schemaRef ds:uri="http://purl.org/dc/dcmitype/"/>
    <ds:schemaRef ds:uri="http://schemas.openxmlformats.org/package/2006/metadata/core-properties"/>
    <ds:schemaRef ds:uri="d2f5ad65-7b50-424d-b6c9-b8996d629881"/>
    <ds:schemaRef ds:uri="http://schemas.microsoft.com/office/infopath/2007/PartnerControls"/>
    <ds:schemaRef ds:uri="47c9a9f1-703d-4280-927b-1074eb7ef86a"/>
  </ds:schemaRefs>
</ds:datastoreItem>
</file>

<file path=customXml/itemProps3.xml><?xml version="1.0" encoding="utf-8"?>
<ds:datastoreItem xmlns:ds="http://schemas.openxmlformats.org/officeDocument/2006/customXml" ds:itemID="{37FD94A1-1A6F-46C1-8BAD-C700BD05A646}">
  <ds:schemaRefs>
    <ds:schemaRef ds:uri="http://schemas.microsoft.com/sharepoint/v3/contenttype/forms"/>
  </ds:schemaRefs>
</ds:datastoreItem>
</file>

<file path=customXml/itemProps4.xml><?xml version="1.0" encoding="utf-8"?>
<ds:datastoreItem xmlns:ds="http://schemas.openxmlformats.org/officeDocument/2006/customXml" ds:itemID="{49241B7B-38F4-47ED-B576-E844568FBBAA}">
  <ds:schemaRefs>
    <ds:schemaRef ds:uri="47c9a9f1-703d-4280-927b-1074eb7ef86a"/>
    <ds:schemaRef ds:uri="d2f5ad65-7b50-424d-b6c9-b8996d62988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5.xml><?xml version="1.0" encoding="utf-8"?>
<ds:datastoreItem xmlns:ds="http://schemas.openxmlformats.org/officeDocument/2006/customXml" ds:itemID="{9EFE845E-29CC-4E9B-9E8E-3251E2355C54}">
  <ds:schemaRefs>
    <ds:schemaRef ds:uri="47c9a9f1-703d-4280-927b-1074eb7ef86a"/>
    <ds:schemaRef ds:uri="d2f5ad65-7b50-424d-b6c9-b8996d62988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TotalTime>125</TotalTime>
  <Words>1306</Words>
  <Application>Microsoft Office PowerPoint</Application>
  <PresentationFormat>Widescreen</PresentationFormat>
  <Paragraphs>73</Paragraphs>
  <Slides>12</Slides>
  <Notes>7</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Aptos</vt:lpstr>
      <vt:lpstr>Aptos Display</vt:lpstr>
      <vt:lpstr>Arial</vt:lpstr>
      <vt:lpstr>Calibri</vt:lpstr>
      <vt:lpstr>Segoe UI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else could we do?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Kwouk</dc:creator>
  <cp:lastModifiedBy>Briony Kwouk</cp:lastModifiedBy>
  <cp:revision>30</cp:revision>
  <dcterms:created xsi:type="dcterms:W3CDTF">2024-06-11T13:36:08Z</dcterms:created>
  <dcterms:modified xsi:type="dcterms:W3CDTF">2024-11-25T20:48:51Z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0x010100BF9F5208B3CF004E9CEF0D2277D42920</vt:lpwstr>
  </property>
  <property fmtid="{D5CDD505-2E9C-101B-9397-08002B2CF9AE}" pid="3" name="MediaServiceImageTags">
    <vt:lpwstr/>
  </property>
</Properties>
</file>