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33"/>
  </p:notesMasterIdLst>
  <p:sldIdLst>
    <p:sldId id="256" r:id="rId5"/>
    <p:sldId id="270" r:id="rId6"/>
    <p:sldId id="279" r:id="rId7"/>
    <p:sldId id="260" r:id="rId8"/>
    <p:sldId id="280" r:id="rId9"/>
    <p:sldId id="281" r:id="rId10"/>
    <p:sldId id="288" r:id="rId11"/>
    <p:sldId id="259" r:id="rId12"/>
    <p:sldId id="292" r:id="rId13"/>
    <p:sldId id="293" r:id="rId14"/>
    <p:sldId id="294" r:id="rId15"/>
    <p:sldId id="295" r:id="rId16"/>
    <p:sldId id="296" r:id="rId17"/>
    <p:sldId id="297" r:id="rId18"/>
    <p:sldId id="283" r:id="rId19"/>
    <p:sldId id="277" r:id="rId20"/>
    <p:sldId id="286" r:id="rId21"/>
    <p:sldId id="291" r:id="rId22"/>
    <p:sldId id="287" r:id="rId23"/>
    <p:sldId id="262" r:id="rId24"/>
    <p:sldId id="271" r:id="rId25"/>
    <p:sldId id="289" r:id="rId26"/>
    <p:sldId id="266" r:id="rId27"/>
    <p:sldId id="268" r:id="rId28"/>
    <p:sldId id="261" r:id="rId29"/>
    <p:sldId id="298" r:id="rId30"/>
    <p:sldId id="275" r:id="rId31"/>
    <p:sldId id="265"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Rachel Lloyd" initials="RL" lastIdx="1" clrIdx="0">
    <p:extLst>
      <p:ext uri="{19B8F6BF-5375-455C-9EA6-DF929625EA0E}">
        <p15:presenceInfo xmlns:p15="http://schemas.microsoft.com/office/powerpoint/2012/main" userId="S::R.Lloyd@ladyj.kent.sch.uk::c14d9b92-c443-4f00-890c-2090dd3abe2a"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CD67389-9B9C-97A2-A3C3-CDE96BB6D5F2}" v="39" dt="2025-09-03T20:13:52.466"/>
    <p1510:client id="{215B003D-2B40-9A30-F130-D49DEEDF6A0F}" v="342" dt="2025-09-03T20:26:08.29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1" d="100"/>
          <a:sy n="81" d="100"/>
        </p:scale>
        <p:origin x="725"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microsoft.com/office/2015/10/relationships/revisionInfo" Target="revisionInfo.xml"/><Relationship Id="rId21" Type="http://schemas.openxmlformats.org/officeDocument/2006/relationships/slide" Target="slides/slide17.xml"/><Relationship Id="rId34" Type="http://schemas.openxmlformats.org/officeDocument/2006/relationships/commentAuthors" Target="commentAuthor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230ED30-F1B3-43EF-B333-AA509D346A52}" type="datetimeFigureOut">
              <a:t>9/5/2025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E9AC998-281A-4EB7-9DC6-8C062006054B}" type="slidenum">
              <a:t>‹#›</a:t>
            </a:fld>
            <a:endParaRPr lang="en-US"/>
          </a:p>
        </p:txBody>
      </p:sp>
    </p:spTree>
    <p:extLst>
      <p:ext uri="{BB962C8B-B14F-4D97-AF65-F5344CB8AC3E}">
        <p14:creationId xmlns:p14="http://schemas.microsoft.com/office/powerpoint/2010/main" val="1201807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E9AC998-281A-4EB7-9DC6-8C062006054B}" type="slidenum">
              <a:rPr lang="en-GB" smtClean="0"/>
              <a:t>3</a:t>
            </a:fld>
            <a:endParaRPr lang="en-GB"/>
          </a:p>
        </p:txBody>
      </p:sp>
    </p:spTree>
    <p:extLst>
      <p:ext uri="{BB962C8B-B14F-4D97-AF65-F5344CB8AC3E}">
        <p14:creationId xmlns:p14="http://schemas.microsoft.com/office/powerpoint/2010/main" val="6543688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Sophie</a:t>
            </a:r>
          </a:p>
        </p:txBody>
      </p:sp>
      <p:sp>
        <p:nvSpPr>
          <p:cNvPr id="4" name="Slide Number Placeholder 3"/>
          <p:cNvSpPr>
            <a:spLocks noGrp="1"/>
          </p:cNvSpPr>
          <p:nvPr>
            <p:ph type="sldNum" sz="quarter" idx="5"/>
          </p:nvPr>
        </p:nvSpPr>
        <p:spPr/>
        <p:txBody>
          <a:bodyPr/>
          <a:lstStyle/>
          <a:p>
            <a:fld id="{99099B2C-46EE-49D0-80A7-91F85EDA75A6}" type="slidenum">
              <a:t>21</a:t>
            </a:fld>
            <a:endParaRPr lang="en-US"/>
          </a:p>
        </p:txBody>
      </p:sp>
    </p:spTree>
    <p:extLst>
      <p:ext uri="{BB962C8B-B14F-4D97-AF65-F5344CB8AC3E}">
        <p14:creationId xmlns:p14="http://schemas.microsoft.com/office/powerpoint/2010/main" val="18047500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9/5/2025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9/5/2025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9/5/2025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9/5/2025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9/5/2025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9/5/2025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9/5/2025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9/5/2025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9/5/2025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9/5/2025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9/5/2025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9/5/2025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jpeg"/></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 Id="rId5" Type="http://schemas.openxmlformats.org/officeDocument/2006/relationships/image" Target="../media/image16.jpeg"/><Relationship Id="rId4" Type="http://schemas.openxmlformats.org/officeDocument/2006/relationships/image" Target="../media/image15.jpeg"/></Relationships>
</file>

<file path=ppt/slides/_rels/slide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hyperlink" Target="http://www.ladyj.kent.sch.uk/"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4.xml"/><Relationship Id="rId6" Type="http://schemas.openxmlformats.org/officeDocument/2006/relationships/image" Target="../media/image31.jpeg"/><Relationship Id="rId5" Type="http://schemas.openxmlformats.org/officeDocument/2006/relationships/image" Target="../media/image30.jpeg"/><Relationship Id="rId4" Type="http://schemas.openxmlformats.org/officeDocument/2006/relationships/image" Target="../media/image29.jpeg"/></Relationships>
</file>

<file path=ppt/slides/_rels/slide1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2.xml"/><Relationship Id="rId4" Type="http://schemas.openxmlformats.org/officeDocument/2006/relationships/image" Target="../media/image35.jpeg"/></Relationships>
</file>

<file path=ppt/slides/_rels/slide18.xml.rels><?xml version="1.0" encoding="UTF-8" standalone="yes"?>
<Relationships xmlns="http://schemas.openxmlformats.org/package/2006/relationships"><Relationship Id="rId2" Type="http://schemas.openxmlformats.org/officeDocument/2006/relationships/hyperlink" Target="mailto:l.phillips@ladyj.kent.sch.uk"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hyperlink" Target="mailto:l.phillips@ladyj.kent.sch.uk"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mailto:L.Phillips@ladyj.kent.sch.uk" TargetMode="External"/><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hyperlink" Target="mailto:k.weiss@ladyj.kent.sch.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362D44EE-C852-4460-B8B5-C4F2BC2051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56C1594-0DA3-460D-8565-CC61F3CC9C79}"/>
              </a:ext>
            </a:extLst>
          </p:cNvPr>
          <p:cNvSpPr>
            <a:spLocks noGrp="1"/>
          </p:cNvSpPr>
          <p:nvPr>
            <p:ph type="ctrTitle"/>
          </p:nvPr>
        </p:nvSpPr>
        <p:spPr>
          <a:xfrm>
            <a:off x="6194716" y="739978"/>
            <a:ext cx="5334930" cy="3004145"/>
          </a:xfrm>
        </p:spPr>
        <p:txBody>
          <a:bodyPr vert="horz" lIns="91440" tIns="45720" rIns="91440" bIns="45720" rtlCol="0" anchor="b">
            <a:normAutofit/>
          </a:bodyPr>
          <a:lstStyle/>
          <a:p>
            <a:r>
              <a:rPr lang="en-US" b="1"/>
              <a:t>Welcome to Blackbird Class with </a:t>
            </a:r>
            <a:r>
              <a:rPr lang="en-US" b="1" err="1"/>
              <a:t>Mr</a:t>
            </a:r>
            <a:r>
              <a:rPr lang="en-US" b="1"/>
              <a:t> Phillips!</a:t>
            </a:r>
          </a:p>
        </p:txBody>
      </p:sp>
      <p:sp>
        <p:nvSpPr>
          <p:cNvPr id="7" name="TextBox 6">
            <a:extLst>
              <a:ext uri="{FF2B5EF4-FFF2-40B4-BE49-F238E27FC236}">
                <a16:creationId xmlns:a16="http://schemas.microsoft.com/office/drawing/2014/main" id="{4359164C-0371-4809-9A54-AC5BEEB55560}"/>
              </a:ext>
            </a:extLst>
          </p:cNvPr>
          <p:cNvSpPr txBox="1"/>
          <p:nvPr/>
        </p:nvSpPr>
        <p:spPr>
          <a:xfrm>
            <a:off x="6194715" y="3836197"/>
            <a:ext cx="5334931" cy="2189214"/>
          </a:xfrm>
          <a:prstGeom prst="rect">
            <a:avLst/>
          </a:prstGeom>
        </p:spPr>
        <p:txBody>
          <a:bodyPr vert="horz" lIns="91440" tIns="45720" rIns="91440" bIns="45720" rtlCol="0">
            <a:normAutofit/>
          </a:bodyPr>
          <a:lstStyle/>
          <a:p>
            <a:pPr algn="ctr">
              <a:lnSpc>
                <a:spcPct val="90000"/>
              </a:lnSpc>
              <a:spcBef>
                <a:spcPts val="1000"/>
              </a:spcBef>
            </a:pPr>
            <a:r>
              <a:rPr lang="en-US" sz="2400"/>
              <a:t>Aim High. Stay Safe. Be Respectful.</a:t>
            </a:r>
          </a:p>
        </p:txBody>
      </p:sp>
      <p:sp>
        <p:nvSpPr>
          <p:cNvPr id="14" name="Freeform: Shape 13">
            <a:extLst>
              <a:ext uri="{FF2B5EF4-FFF2-40B4-BE49-F238E27FC236}">
                <a16:creationId xmlns:a16="http://schemas.microsoft.com/office/drawing/2014/main" id="{658970D8-8D1D-4B5C-894B-E871CC8654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30529" y="1"/>
            <a:ext cx="1155142" cy="591009"/>
          </a:xfrm>
          <a:custGeom>
            <a:avLst/>
            <a:gdLst>
              <a:gd name="connsiteX0" fmla="*/ 1355 w 1155142"/>
              <a:gd name="connsiteY0" fmla="*/ 0 h 591009"/>
              <a:gd name="connsiteX1" fmla="*/ 1153787 w 1155142"/>
              <a:gd name="connsiteY1" fmla="*/ 0 h 591009"/>
              <a:gd name="connsiteX2" fmla="*/ 1155142 w 1155142"/>
              <a:gd name="connsiteY2" fmla="*/ 13438 h 591009"/>
              <a:gd name="connsiteX3" fmla="*/ 577571 w 1155142"/>
              <a:gd name="connsiteY3" fmla="*/ 591009 h 591009"/>
              <a:gd name="connsiteX4" fmla="*/ 0 w 1155142"/>
              <a:gd name="connsiteY4" fmla="*/ 13438 h 591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591009">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F227E5B6-9132-43CA-B503-37A18562AD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349052" y="0"/>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endParaRPr lang="en-US"/>
          </a:p>
        </p:txBody>
      </p:sp>
      <p:sp>
        <p:nvSpPr>
          <p:cNvPr id="18" name="Freeform: Shape 17">
            <a:extLst>
              <a:ext uri="{FF2B5EF4-FFF2-40B4-BE49-F238E27FC236}">
                <a16:creationId xmlns:a16="http://schemas.microsoft.com/office/drawing/2014/main" id="{03C2051E-A88D-48E5-BACF-AAED178927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2916245"/>
            <a:ext cx="159741" cy="552996"/>
          </a:xfrm>
          <a:custGeom>
            <a:avLst/>
            <a:gdLst>
              <a:gd name="connsiteX0" fmla="*/ 159741 w 159741"/>
              <a:gd name="connsiteY0" fmla="*/ 0 h 552996"/>
              <a:gd name="connsiteX1" fmla="*/ 159741 w 159741"/>
              <a:gd name="connsiteY1" fmla="*/ 552996 h 552996"/>
              <a:gd name="connsiteX2" fmla="*/ 141849 w 159741"/>
              <a:gd name="connsiteY2" fmla="*/ 543285 h 552996"/>
              <a:gd name="connsiteX3" fmla="*/ 0 w 159741"/>
              <a:gd name="connsiteY3" fmla="*/ 276498 h 552996"/>
              <a:gd name="connsiteX4" fmla="*/ 141849 w 159741"/>
              <a:gd name="connsiteY4" fmla="*/ 9711 h 552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741" h="552996">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2"/>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Freeform: Shape 19">
            <a:extLst>
              <a:ext uri="{FF2B5EF4-FFF2-40B4-BE49-F238E27FC236}">
                <a16:creationId xmlns:a16="http://schemas.microsoft.com/office/drawing/2014/main" id="{7821A508-2985-4905-874A-527429BAAB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835649"/>
            <a:ext cx="1548180" cy="1022351"/>
          </a:xfrm>
          <a:custGeom>
            <a:avLst/>
            <a:gdLst>
              <a:gd name="connsiteX0" fmla="*/ 61913 w 1548180"/>
              <a:gd name="connsiteY0" fmla="*/ 0 h 1022351"/>
              <a:gd name="connsiteX1" fmla="*/ 1548180 w 1548180"/>
              <a:gd name="connsiteY1" fmla="*/ 0 h 1022351"/>
              <a:gd name="connsiteX2" fmla="*/ 1548180 w 1548180"/>
              <a:gd name="connsiteY2" fmla="*/ 123825 h 1022351"/>
              <a:gd name="connsiteX3" fmla="*/ 123825 w 1548180"/>
              <a:gd name="connsiteY3" fmla="*/ 123825 h 1022351"/>
              <a:gd name="connsiteX4" fmla="*/ 123825 w 1548180"/>
              <a:gd name="connsiteY4" fmla="*/ 1022351 h 1022351"/>
              <a:gd name="connsiteX5" fmla="*/ 0 w 1548180"/>
              <a:gd name="connsiteY5" fmla="*/ 1022351 h 1022351"/>
              <a:gd name="connsiteX6" fmla="*/ 0 w 1548180"/>
              <a:gd name="connsiteY6" fmla="*/ 61913 h 1022351"/>
              <a:gd name="connsiteX7" fmla="*/ 61913 w 1548180"/>
              <a:gd name="connsiteY7" fmla="*/ 0 h 102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48180" h="1022351">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2" name="Freeform: Shape 21">
            <a:extLst>
              <a:ext uri="{FF2B5EF4-FFF2-40B4-BE49-F238E27FC236}">
                <a16:creationId xmlns:a16="http://schemas.microsoft.com/office/drawing/2014/main" id="{D2929CB1-0E3C-4B2D-ADC5-0154FB33B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697761" y="5717906"/>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endParaRPr lang="en-US"/>
          </a:p>
        </p:txBody>
      </p:sp>
      <p:pic>
        <p:nvPicPr>
          <p:cNvPr id="3" name="Picture 2" descr="Eurasian Blackbird - Turdus merula ...">
            <a:extLst>
              <a:ext uri="{FF2B5EF4-FFF2-40B4-BE49-F238E27FC236}">
                <a16:creationId xmlns:a16="http://schemas.microsoft.com/office/drawing/2014/main" id="{CB8BF610-F706-4C8D-1567-6DC3E080F519}"/>
              </a:ext>
            </a:extLst>
          </p:cNvPr>
          <p:cNvPicPr>
            <a:picLocks noChangeAspect="1"/>
          </p:cNvPicPr>
          <p:nvPr/>
        </p:nvPicPr>
        <p:blipFill>
          <a:blip r:embed="rId2"/>
          <a:srcRect l="5852" r="19244"/>
          <a:stretch/>
        </p:blipFill>
        <p:spPr>
          <a:xfrm>
            <a:off x="631840" y="598720"/>
            <a:ext cx="5178249" cy="5178249"/>
          </a:xfrm>
          <a:custGeom>
            <a:avLst/>
            <a:gdLst/>
            <a:ahLst/>
            <a:cxnLst/>
            <a:rect l="l" t="t" r="r" b="b"/>
            <a:pathLst>
              <a:path w="3741748" h="3741748">
                <a:moveTo>
                  <a:pt x="1870874" y="0"/>
                </a:moveTo>
                <a:cubicBezTo>
                  <a:pt x="2904129" y="0"/>
                  <a:pt x="3741748" y="837619"/>
                  <a:pt x="3741748" y="1870874"/>
                </a:cubicBezTo>
                <a:cubicBezTo>
                  <a:pt x="3741748" y="2904129"/>
                  <a:pt x="2904129" y="3741748"/>
                  <a:pt x="1870874" y="3741748"/>
                </a:cubicBezTo>
                <a:cubicBezTo>
                  <a:pt x="837619" y="3741748"/>
                  <a:pt x="0" y="2904129"/>
                  <a:pt x="0" y="1870874"/>
                </a:cubicBezTo>
                <a:cubicBezTo>
                  <a:pt x="0" y="837619"/>
                  <a:pt x="837619" y="0"/>
                  <a:pt x="1870874" y="0"/>
                </a:cubicBezTo>
                <a:close/>
              </a:path>
            </a:pathLst>
          </a:custGeom>
        </p:spPr>
      </p:pic>
      <p:sp>
        <p:nvSpPr>
          <p:cNvPr id="24" name="Freeform: Shape 23">
            <a:extLst>
              <a:ext uri="{FF2B5EF4-FFF2-40B4-BE49-F238E27FC236}">
                <a16:creationId xmlns:a16="http://schemas.microsoft.com/office/drawing/2014/main" id="{5F2F0C84-BE8C-4DC2-A6D3-30349A801D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20513" y="6258756"/>
            <a:ext cx="1565940" cy="599245"/>
          </a:xfrm>
          <a:custGeom>
            <a:avLst/>
            <a:gdLst>
              <a:gd name="connsiteX0" fmla="*/ 782970 w 1565940"/>
              <a:gd name="connsiteY0" fmla="*/ 0 h 599245"/>
              <a:gd name="connsiteX1" fmla="*/ 1528042 w 1565940"/>
              <a:gd name="connsiteY1" fmla="*/ 480469 h 599245"/>
              <a:gd name="connsiteX2" fmla="*/ 1565940 w 1565940"/>
              <a:gd name="connsiteY2" fmla="*/ 599245 h 599245"/>
              <a:gd name="connsiteX3" fmla="*/ 0 w 1565940"/>
              <a:gd name="connsiteY3" fmla="*/ 599245 h 599245"/>
              <a:gd name="connsiteX4" fmla="*/ 37898 w 1565940"/>
              <a:gd name="connsiteY4" fmla="*/ 480469 h 599245"/>
              <a:gd name="connsiteX5" fmla="*/ 782970 w 1565940"/>
              <a:gd name="connsiteY5" fmla="*/ 0 h 599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65940" h="599245">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18078778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0">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808CCB-FAFC-4759-A740-E6BAB691810C}"/>
              </a:ext>
            </a:extLst>
          </p:cNvPr>
          <p:cNvSpPr>
            <a:spLocks noGrp="1"/>
          </p:cNvSpPr>
          <p:nvPr>
            <p:ph type="title"/>
          </p:nvPr>
        </p:nvSpPr>
        <p:spPr/>
        <p:txBody>
          <a:bodyPr/>
          <a:lstStyle/>
          <a:p>
            <a:r>
              <a:rPr lang="en-GB">
                <a:cs typeface="Calibri Light"/>
              </a:rPr>
              <a:t>Who will your children be working with?</a:t>
            </a:r>
          </a:p>
        </p:txBody>
      </p:sp>
      <p:sp>
        <p:nvSpPr>
          <p:cNvPr id="9" name="TextBox 8">
            <a:extLst>
              <a:ext uri="{FF2B5EF4-FFF2-40B4-BE49-F238E27FC236}">
                <a16:creationId xmlns:a16="http://schemas.microsoft.com/office/drawing/2014/main" id="{009781BC-F600-422C-9E84-79E645DBD6A1}"/>
              </a:ext>
            </a:extLst>
          </p:cNvPr>
          <p:cNvSpPr txBox="1"/>
          <p:nvPr/>
        </p:nvSpPr>
        <p:spPr>
          <a:xfrm>
            <a:off x="7587442" y="4606989"/>
            <a:ext cx="2794067" cy="830997"/>
          </a:xfrm>
          <a:prstGeom prst="rect">
            <a:avLst/>
          </a:prstGeom>
          <a:noFill/>
        </p:spPr>
        <p:txBody>
          <a:bodyPr wrap="square" lIns="91440" tIns="45720" rIns="91440" bIns="45720" rtlCol="0" anchor="t">
            <a:spAutoFit/>
          </a:bodyPr>
          <a:lstStyle/>
          <a:p>
            <a:pPr algn="ctr"/>
            <a:r>
              <a:rPr lang="en-GB" sz="2400"/>
              <a:t>Teaching Assistant:</a:t>
            </a:r>
            <a:endParaRPr lang="en-GB"/>
          </a:p>
          <a:p>
            <a:pPr algn="ctr"/>
            <a:r>
              <a:rPr lang="en-GB" sz="2400">
                <a:ea typeface="Calibri"/>
                <a:cs typeface="Calibri"/>
              </a:rPr>
              <a:t>Miss Bell</a:t>
            </a:r>
          </a:p>
        </p:txBody>
      </p:sp>
      <p:sp>
        <p:nvSpPr>
          <p:cNvPr id="8" name="TextBox 7">
            <a:extLst>
              <a:ext uri="{FF2B5EF4-FFF2-40B4-BE49-F238E27FC236}">
                <a16:creationId xmlns:a16="http://schemas.microsoft.com/office/drawing/2014/main" id="{393D161D-6E20-4865-91FE-D0AF0A379A13}"/>
              </a:ext>
            </a:extLst>
          </p:cNvPr>
          <p:cNvSpPr txBox="1"/>
          <p:nvPr/>
        </p:nvSpPr>
        <p:spPr>
          <a:xfrm>
            <a:off x="2170584" y="4606990"/>
            <a:ext cx="1959434" cy="830997"/>
          </a:xfrm>
          <a:prstGeom prst="rect">
            <a:avLst/>
          </a:prstGeom>
          <a:noFill/>
        </p:spPr>
        <p:txBody>
          <a:bodyPr wrap="square" lIns="91440" tIns="45720" rIns="91440" bIns="45720" rtlCol="0" anchor="t">
            <a:spAutoFit/>
          </a:bodyPr>
          <a:lstStyle/>
          <a:p>
            <a:pPr algn="ctr"/>
            <a:r>
              <a:rPr lang="en-GB" sz="2400" b="1"/>
              <a:t>Class Teacher:</a:t>
            </a:r>
            <a:r>
              <a:rPr lang="en-GB" sz="2400"/>
              <a:t> </a:t>
            </a:r>
          </a:p>
          <a:p>
            <a:pPr algn="ctr"/>
            <a:r>
              <a:rPr lang="en-GB" sz="2400"/>
              <a:t>Mr Phillips</a:t>
            </a:r>
          </a:p>
        </p:txBody>
      </p:sp>
      <p:pic>
        <p:nvPicPr>
          <p:cNvPr id="3" name="Picture 2" descr="A person wearing glasses and a blue sweater&#10;&#10;AI-generated content may be incorrect.">
            <a:extLst>
              <a:ext uri="{FF2B5EF4-FFF2-40B4-BE49-F238E27FC236}">
                <a16:creationId xmlns:a16="http://schemas.microsoft.com/office/drawing/2014/main" id="{83186994-F3E3-5B69-B70C-EA2682C41D97}"/>
              </a:ext>
            </a:extLst>
          </p:cNvPr>
          <p:cNvPicPr>
            <a:picLocks noChangeAspect="1"/>
          </p:cNvPicPr>
          <p:nvPr/>
        </p:nvPicPr>
        <p:blipFill>
          <a:blip r:embed="rId2"/>
          <a:stretch>
            <a:fillRect/>
          </a:stretch>
        </p:blipFill>
        <p:spPr>
          <a:xfrm>
            <a:off x="2242705" y="1713201"/>
            <a:ext cx="1818410" cy="2888962"/>
          </a:xfrm>
          <a:prstGeom prst="rect">
            <a:avLst/>
          </a:prstGeom>
        </p:spPr>
      </p:pic>
      <p:pic>
        <p:nvPicPr>
          <p:cNvPr id="4" name="Picture 3" descr="A person with long brown hair smiling&#10;&#10;AI-generated content may be incorrect.">
            <a:extLst>
              <a:ext uri="{FF2B5EF4-FFF2-40B4-BE49-F238E27FC236}">
                <a16:creationId xmlns:a16="http://schemas.microsoft.com/office/drawing/2014/main" id="{15C0E72C-6E61-1A69-20E9-3CEC0C0BD2C3}"/>
              </a:ext>
            </a:extLst>
          </p:cNvPr>
          <p:cNvPicPr>
            <a:picLocks noChangeAspect="1"/>
          </p:cNvPicPr>
          <p:nvPr/>
        </p:nvPicPr>
        <p:blipFill>
          <a:blip r:embed="rId3"/>
          <a:stretch>
            <a:fillRect/>
          </a:stretch>
        </p:blipFill>
        <p:spPr>
          <a:xfrm>
            <a:off x="7898823" y="1713923"/>
            <a:ext cx="2178628" cy="2887518"/>
          </a:xfrm>
          <a:prstGeom prst="rect">
            <a:avLst/>
          </a:prstGeom>
        </p:spPr>
      </p:pic>
    </p:spTree>
    <p:extLst>
      <p:ext uri="{BB962C8B-B14F-4D97-AF65-F5344CB8AC3E}">
        <p14:creationId xmlns:p14="http://schemas.microsoft.com/office/powerpoint/2010/main" val="8978865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useBgFill="1">
        <p:nvSpPr>
          <p:cNvPr id="22" name="Slide Background">
            <a:extLst>
              <a:ext uri="{FF2B5EF4-FFF2-40B4-BE49-F238E27FC236}">
                <a16:creationId xmlns:a16="http://schemas.microsoft.com/office/drawing/2014/main" id="{6CA2A851-93CD-44BB-A315-62731B3DC5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8" name="Rectangle 27">
            <a:extLst>
              <a:ext uri="{FF2B5EF4-FFF2-40B4-BE49-F238E27FC236}">
                <a16:creationId xmlns:a16="http://schemas.microsoft.com/office/drawing/2014/main" id="{DB38413A-2351-412D-9B9B-49A21E56B3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299"/>
            <a:ext cx="12191999" cy="3429000"/>
          </a:xfrm>
          <a:prstGeom prst="rect">
            <a:avLst/>
          </a:prstGeom>
          <a:ln>
            <a:noFill/>
          </a:ln>
          <a:effectLst>
            <a:outerShdw blurRad="393700" dist="101600" dir="7140000" sx="95000" sy="95000" algn="t" rotWithShape="0">
              <a:srgbClr val="000000">
                <a:alpha val="26667"/>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140192C-DF85-423C-A265-9CCEA5120EDD}"/>
              </a:ext>
            </a:extLst>
          </p:cNvPr>
          <p:cNvSpPr>
            <a:spLocks noGrp="1"/>
          </p:cNvSpPr>
          <p:nvPr>
            <p:ph type="title"/>
          </p:nvPr>
        </p:nvSpPr>
        <p:spPr>
          <a:xfrm>
            <a:off x="6813643" y="584395"/>
            <a:ext cx="4673223" cy="2276809"/>
          </a:xfrm>
        </p:spPr>
        <p:txBody>
          <a:bodyPr>
            <a:normAutofit/>
          </a:bodyPr>
          <a:lstStyle/>
          <a:p>
            <a:r>
              <a:rPr lang="en-GB" sz="4000"/>
              <a:t>Other teachers your child may have when Mr Phillips is absent:</a:t>
            </a:r>
          </a:p>
        </p:txBody>
      </p:sp>
      <p:sp useBgFill="1">
        <p:nvSpPr>
          <p:cNvPr id="29" name="Rectangle 28">
            <a:extLst>
              <a:ext uri="{FF2B5EF4-FFF2-40B4-BE49-F238E27FC236}">
                <a16:creationId xmlns:a16="http://schemas.microsoft.com/office/drawing/2014/main" id="{6D022FE3-3598-4B74-A4CC-04F26CD3AE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8299"/>
            <a:ext cx="6464550" cy="3429000"/>
          </a:xfrm>
          <a:prstGeom prst="rect">
            <a:avLst/>
          </a:prstGeom>
          <a:ln>
            <a:noFill/>
          </a:ln>
          <a:effectLst>
            <a:outerShdw blurRad="596900" dist="330200" dir="7140000" sx="87000" sy="87000" algn="t" rotWithShape="0">
              <a:srgbClr val="000000">
                <a:alpha val="26667"/>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3D6E6583-E888-4C53-8BAC-E839B388CB8E}"/>
              </a:ext>
            </a:extLst>
          </p:cNvPr>
          <p:cNvPicPr>
            <a:picLocks noChangeAspect="1"/>
          </p:cNvPicPr>
          <p:nvPr/>
        </p:nvPicPr>
        <p:blipFill>
          <a:blip r:embed="rId3"/>
          <a:srcRect r="-3" b="17405"/>
          <a:stretch>
            <a:fillRect/>
          </a:stretch>
        </p:blipFill>
        <p:spPr>
          <a:xfrm>
            <a:off x="-5" y="3428999"/>
            <a:ext cx="3051529" cy="3429002"/>
          </a:xfrm>
          <a:prstGeom prst="rect">
            <a:avLst/>
          </a:prstGeom>
        </p:spPr>
      </p:pic>
      <p:pic>
        <p:nvPicPr>
          <p:cNvPr id="9" name="Picture 8">
            <a:extLst>
              <a:ext uri="{FF2B5EF4-FFF2-40B4-BE49-F238E27FC236}">
                <a16:creationId xmlns:a16="http://schemas.microsoft.com/office/drawing/2014/main" id="{2DF1396E-EB7C-482B-BF88-5432F5B122BC}"/>
              </a:ext>
            </a:extLst>
          </p:cNvPr>
          <p:cNvPicPr>
            <a:picLocks noChangeAspect="1"/>
          </p:cNvPicPr>
          <p:nvPr/>
        </p:nvPicPr>
        <p:blipFill>
          <a:blip r:embed="rId4"/>
          <a:srcRect t="91" b="24340"/>
          <a:stretch>
            <a:fillRect/>
          </a:stretch>
        </p:blipFill>
        <p:spPr>
          <a:xfrm>
            <a:off x="3044459" y="3428999"/>
            <a:ext cx="3051529" cy="3429002"/>
          </a:xfrm>
          <a:prstGeom prst="rect">
            <a:avLst/>
          </a:prstGeom>
        </p:spPr>
      </p:pic>
      <p:pic>
        <p:nvPicPr>
          <p:cNvPr id="7" name="Picture 6" descr="A person with blonde hair wearing a denim shirt&#10;&#10;AI-generated content may be incorrect.">
            <a:extLst>
              <a:ext uri="{FF2B5EF4-FFF2-40B4-BE49-F238E27FC236}">
                <a16:creationId xmlns:a16="http://schemas.microsoft.com/office/drawing/2014/main" id="{CBD704EB-6412-8C51-E1D4-5E0FFDD8DE48}"/>
              </a:ext>
            </a:extLst>
          </p:cNvPr>
          <p:cNvPicPr>
            <a:picLocks noChangeAspect="1"/>
          </p:cNvPicPr>
          <p:nvPr/>
        </p:nvPicPr>
        <p:blipFill>
          <a:blip r:embed="rId5"/>
          <a:srcRect l="1898" r="1075" b="-3"/>
          <a:stretch>
            <a:fillRect/>
          </a:stretch>
        </p:blipFill>
        <p:spPr>
          <a:xfrm>
            <a:off x="6" y="-1"/>
            <a:ext cx="3051528" cy="3437300"/>
          </a:xfrm>
          <a:prstGeom prst="rect">
            <a:avLst/>
          </a:prstGeom>
          <a:effectLst/>
        </p:spPr>
      </p:pic>
      <p:pic>
        <p:nvPicPr>
          <p:cNvPr id="3" name="Picture 2" descr="A close-up of a person smiling&#10;&#10;AI-generated content may be incorrect.">
            <a:extLst>
              <a:ext uri="{FF2B5EF4-FFF2-40B4-BE49-F238E27FC236}">
                <a16:creationId xmlns:a16="http://schemas.microsoft.com/office/drawing/2014/main" id="{4C79BCDB-CE0F-81B9-872C-140E706C0CA2}"/>
              </a:ext>
            </a:extLst>
          </p:cNvPr>
          <p:cNvPicPr>
            <a:picLocks noChangeAspect="1"/>
          </p:cNvPicPr>
          <p:nvPr/>
        </p:nvPicPr>
        <p:blipFill>
          <a:blip r:embed="rId6"/>
          <a:srcRect t="1075" r="-3" b="20073"/>
          <a:stretch>
            <a:fillRect/>
          </a:stretch>
        </p:blipFill>
        <p:spPr>
          <a:xfrm>
            <a:off x="3044470" y="-1"/>
            <a:ext cx="3051528" cy="3437300"/>
          </a:xfrm>
          <a:prstGeom prst="rect">
            <a:avLst/>
          </a:prstGeom>
          <a:effectLst/>
        </p:spPr>
      </p:pic>
      <p:sp>
        <p:nvSpPr>
          <p:cNvPr id="5" name="Text Placeholder 4">
            <a:extLst>
              <a:ext uri="{FF2B5EF4-FFF2-40B4-BE49-F238E27FC236}">
                <a16:creationId xmlns:a16="http://schemas.microsoft.com/office/drawing/2014/main" id="{55CB1514-708A-4AC2-8A24-D869299E378B}"/>
              </a:ext>
            </a:extLst>
          </p:cNvPr>
          <p:cNvSpPr>
            <a:spLocks noGrp="1"/>
          </p:cNvSpPr>
          <p:nvPr>
            <p:ph idx="1"/>
          </p:nvPr>
        </p:nvSpPr>
        <p:spPr>
          <a:xfrm>
            <a:off x="6813643" y="3872345"/>
            <a:ext cx="4673223" cy="2367734"/>
          </a:xfrm>
        </p:spPr>
        <p:txBody>
          <a:bodyPr anchor="ctr">
            <a:normAutofit/>
          </a:bodyPr>
          <a:lstStyle/>
          <a:p>
            <a:r>
              <a:rPr lang="en-GB" sz="3200"/>
              <a:t>Mr Connelly (Music)</a:t>
            </a:r>
            <a:endParaRPr lang="en-GB" sz="3200">
              <a:ea typeface="Calibri"/>
              <a:cs typeface="Calibri"/>
            </a:endParaRPr>
          </a:p>
          <a:p>
            <a:r>
              <a:rPr lang="en-GB" sz="3200"/>
              <a:t>Mrs Roberts (French)</a:t>
            </a:r>
            <a:endParaRPr lang="en-GB" sz="3200">
              <a:ea typeface="Calibri"/>
              <a:cs typeface="Calibri"/>
            </a:endParaRPr>
          </a:p>
          <a:p>
            <a:r>
              <a:rPr lang="en-GB" sz="3200"/>
              <a:t>Miss Weller</a:t>
            </a:r>
            <a:endParaRPr lang="en-GB" sz="3200">
              <a:ea typeface="Calibri"/>
              <a:cs typeface="Calibri"/>
            </a:endParaRPr>
          </a:p>
          <a:p>
            <a:r>
              <a:rPr lang="en-GB" sz="3200"/>
              <a:t>Miss Fuller</a:t>
            </a:r>
            <a:endParaRPr lang="en-GB" sz="3200">
              <a:ea typeface="Calibri"/>
              <a:cs typeface="Calibri"/>
            </a:endParaRPr>
          </a:p>
        </p:txBody>
      </p:sp>
    </p:spTree>
    <p:extLst>
      <p:ext uri="{BB962C8B-B14F-4D97-AF65-F5344CB8AC3E}">
        <p14:creationId xmlns:p14="http://schemas.microsoft.com/office/powerpoint/2010/main" val="5319682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F7EBAE4-9945-4473-9E34-B2C66EA0F0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5291A4C3-F7BB-49E2-8995-7DD2F5EF2EC7}"/>
              </a:ext>
            </a:extLst>
          </p:cNvPr>
          <p:cNvSpPr>
            <a:spLocks noGrp="1"/>
          </p:cNvSpPr>
          <p:nvPr>
            <p:ph type="title"/>
          </p:nvPr>
        </p:nvSpPr>
        <p:spPr>
          <a:xfrm>
            <a:off x="838200" y="365125"/>
            <a:ext cx="5393361" cy="1325563"/>
          </a:xfrm>
        </p:spPr>
        <p:txBody>
          <a:bodyPr>
            <a:normAutofit/>
          </a:bodyPr>
          <a:lstStyle/>
          <a:p>
            <a:r>
              <a:rPr lang="en-GB"/>
              <a:t>Curriculum/Experience Highlights?</a:t>
            </a:r>
          </a:p>
        </p:txBody>
      </p:sp>
      <p:sp>
        <p:nvSpPr>
          <p:cNvPr id="3" name="Content Placeholder 2">
            <a:extLst>
              <a:ext uri="{FF2B5EF4-FFF2-40B4-BE49-F238E27FC236}">
                <a16:creationId xmlns:a16="http://schemas.microsoft.com/office/drawing/2014/main" id="{04B723E8-D92F-4AB8-85A6-45CC4AC7FD18}"/>
              </a:ext>
            </a:extLst>
          </p:cNvPr>
          <p:cNvSpPr>
            <a:spLocks noGrp="1"/>
          </p:cNvSpPr>
          <p:nvPr>
            <p:ph idx="1"/>
          </p:nvPr>
        </p:nvSpPr>
        <p:spPr>
          <a:xfrm>
            <a:off x="838200" y="1825625"/>
            <a:ext cx="5393361" cy="4351338"/>
          </a:xfrm>
        </p:spPr>
        <p:txBody>
          <a:bodyPr vert="horz" lIns="91440" tIns="45720" rIns="91440" bIns="45720" rtlCol="0">
            <a:normAutofit/>
          </a:bodyPr>
          <a:lstStyle/>
          <a:p>
            <a:pPr marL="457200" indent="-457200"/>
            <a:r>
              <a:rPr lang="en-GB" sz="2600"/>
              <a:t>Aqualab at the River Stour</a:t>
            </a:r>
            <a:endParaRPr lang="en-US" sz="2600"/>
          </a:p>
          <a:p>
            <a:pPr marL="457200" indent="-457200"/>
            <a:r>
              <a:rPr lang="en-US" sz="2600">
                <a:ea typeface="Calibri" panose="020F0502020204030204"/>
                <a:cs typeface="Calibri" panose="020F0502020204030204"/>
              </a:rPr>
              <a:t>Class Assemblies</a:t>
            </a:r>
          </a:p>
          <a:p>
            <a:pPr marL="457200" indent="-457200"/>
            <a:r>
              <a:rPr lang="en-US" sz="2600">
                <a:ea typeface="Calibri" panose="020F0502020204030204"/>
                <a:cs typeface="Calibri" panose="020F0502020204030204"/>
              </a:rPr>
              <a:t>Swimming</a:t>
            </a:r>
          </a:p>
          <a:p>
            <a:pPr marL="457200" indent="-457200"/>
            <a:r>
              <a:rPr lang="en-US" sz="2600">
                <a:ea typeface="Calibri" panose="020F0502020204030204"/>
                <a:cs typeface="Calibri" panose="020F0502020204030204"/>
              </a:rPr>
              <a:t>Trip to Canterbury Cathedral</a:t>
            </a:r>
          </a:p>
          <a:p>
            <a:pPr marL="457200" indent="-457200"/>
            <a:r>
              <a:rPr lang="en-US" sz="2600">
                <a:ea typeface="Calibri" panose="020F0502020204030204"/>
                <a:cs typeface="Calibri" panose="020F0502020204030204"/>
              </a:rPr>
              <a:t>Trip to Brook Museum </a:t>
            </a:r>
          </a:p>
          <a:p>
            <a:pPr marL="457200" indent="-457200"/>
            <a:r>
              <a:rPr lang="en-US" sz="2600">
                <a:ea typeface="Calibri" panose="020F0502020204030204"/>
                <a:cs typeface="Calibri" panose="020F0502020204030204"/>
              </a:rPr>
              <a:t>Learn to play a musical instrument </a:t>
            </a:r>
          </a:p>
          <a:p>
            <a:pPr marL="457200" indent="-457200"/>
            <a:r>
              <a:rPr lang="en-US" sz="2600">
                <a:ea typeface="Calibri" panose="020F0502020204030204"/>
                <a:cs typeface="Calibri" panose="020F0502020204030204"/>
              </a:rPr>
              <a:t>Grow and eat our own vegetables</a:t>
            </a:r>
          </a:p>
          <a:p>
            <a:pPr marL="457200" indent="-457200"/>
            <a:r>
              <a:rPr lang="en-US" sz="2600">
                <a:ea typeface="Calibri" panose="020F0502020204030204"/>
                <a:cs typeface="Calibri" panose="020F0502020204030204"/>
              </a:rPr>
              <a:t>And so much more!</a:t>
            </a:r>
          </a:p>
          <a:p>
            <a:pPr marL="0" indent="0">
              <a:buNone/>
            </a:pPr>
            <a:endParaRPr lang="en-GB" sz="2600">
              <a:ea typeface="Calibri" panose="020F0502020204030204"/>
              <a:cs typeface="Calibri" panose="020F0502020204030204"/>
            </a:endParaRPr>
          </a:p>
        </p:txBody>
      </p:sp>
      <p:pic>
        <p:nvPicPr>
          <p:cNvPr id="4" name="Picture 3" descr="Saturated Travel Market ...">
            <a:extLst>
              <a:ext uri="{FF2B5EF4-FFF2-40B4-BE49-F238E27FC236}">
                <a16:creationId xmlns:a16="http://schemas.microsoft.com/office/drawing/2014/main" id="{D829CF66-6E13-1936-930F-8AE3309E67CE}"/>
              </a:ext>
            </a:extLst>
          </p:cNvPr>
          <p:cNvPicPr>
            <a:picLocks noChangeAspect="1"/>
          </p:cNvPicPr>
          <p:nvPr/>
        </p:nvPicPr>
        <p:blipFill>
          <a:blip r:embed="rId2"/>
          <a:srcRect l="19624" r="13830" b="-1"/>
          <a:stretch/>
        </p:blipFill>
        <p:spPr>
          <a:xfrm>
            <a:off x="6374920" y="758514"/>
            <a:ext cx="5122238" cy="5122238"/>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p:spPr>
      </p:pic>
      <p:sp>
        <p:nvSpPr>
          <p:cNvPr id="11" name="!!Arc">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89197" flipV="1">
            <a:off x="6261882" y="687822"/>
            <a:ext cx="5471147" cy="5471147"/>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3" name="!!Oval">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48561" y="921125"/>
            <a:ext cx="791021" cy="769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119265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CB6EFB9C-14BD-400E-B070-930DA9324F09}"/>
              </a:ext>
            </a:extLst>
          </p:cNvPr>
          <p:cNvSpPr>
            <a:spLocks noGrp="1"/>
          </p:cNvSpPr>
          <p:nvPr>
            <p:ph type="title"/>
          </p:nvPr>
        </p:nvSpPr>
        <p:spPr/>
        <p:txBody>
          <a:bodyPr/>
          <a:lstStyle/>
          <a:p>
            <a:r>
              <a:rPr lang="en-GB"/>
              <a:t>Curriculum – Maths (White Rose)</a:t>
            </a:r>
            <a:endParaRPr lang="en-US"/>
          </a:p>
        </p:txBody>
      </p:sp>
      <p:graphicFrame>
        <p:nvGraphicFramePr>
          <p:cNvPr id="4" name="Table 3">
            <a:extLst>
              <a:ext uri="{FF2B5EF4-FFF2-40B4-BE49-F238E27FC236}">
                <a16:creationId xmlns:a16="http://schemas.microsoft.com/office/drawing/2014/main" id="{B7EE82E2-1364-97DC-A7BA-87E2E165B918}"/>
              </a:ext>
            </a:extLst>
          </p:cNvPr>
          <p:cNvGraphicFramePr>
            <a:graphicFrameLocks noGrp="1"/>
          </p:cNvGraphicFramePr>
          <p:nvPr>
            <p:extLst>
              <p:ext uri="{D42A27DB-BD31-4B8C-83A1-F6EECF244321}">
                <p14:modId xmlns:p14="http://schemas.microsoft.com/office/powerpoint/2010/main" val="3120287094"/>
              </p:ext>
            </p:extLst>
          </p:nvPr>
        </p:nvGraphicFramePr>
        <p:xfrm>
          <a:off x="832737" y="1700037"/>
          <a:ext cx="10615717" cy="2353134"/>
        </p:xfrm>
        <a:graphic>
          <a:graphicData uri="http://schemas.openxmlformats.org/drawingml/2006/table">
            <a:tbl>
              <a:tblPr firstRow="1" bandRow="1">
                <a:tableStyleId>{5C22544A-7EE6-4342-B048-85BDC9FD1C3A}</a:tableStyleId>
              </a:tblPr>
              <a:tblGrid>
                <a:gridCol w="1586580">
                  <a:extLst>
                    <a:ext uri="{9D8B030D-6E8A-4147-A177-3AD203B41FA5}">
                      <a16:colId xmlns:a16="http://schemas.microsoft.com/office/drawing/2014/main" val="2026515827"/>
                    </a:ext>
                  </a:extLst>
                </a:gridCol>
                <a:gridCol w="1803774">
                  <a:extLst>
                    <a:ext uri="{9D8B030D-6E8A-4147-A177-3AD203B41FA5}">
                      <a16:colId xmlns:a16="http://schemas.microsoft.com/office/drawing/2014/main" val="2109792658"/>
                    </a:ext>
                  </a:extLst>
                </a:gridCol>
                <a:gridCol w="1942522">
                  <a:extLst>
                    <a:ext uri="{9D8B030D-6E8A-4147-A177-3AD203B41FA5}">
                      <a16:colId xmlns:a16="http://schemas.microsoft.com/office/drawing/2014/main" val="1788358062"/>
                    </a:ext>
                  </a:extLst>
                </a:gridCol>
                <a:gridCol w="1751676">
                  <a:extLst>
                    <a:ext uri="{9D8B030D-6E8A-4147-A177-3AD203B41FA5}">
                      <a16:colId xmlns:a16="http://schemas.microsoft.com/office/drawing/2014/main" val="3801418160"/>
                    </a:ext>
                  </a:extLst>
                </a:gridCol>
                <a:gridCol w="1723876">
                  <a:extLst>
                    <a:ext uri="{9D8B030D-6E8A-4147-A177-3AD203B41FA5}">
                      <a16:colId xmlns:a16="http://schemas.microsoft.com/office/drawing/2014/main" val="1268015152"/>
                    </a:ext>
                  </a:extLst>
                </a:gridCol>
                <a:gridCol w="1807289">
                  <a:extLst>
                    <a:ext uri="{9D8B030D-6E8A-4147-A177-3AD203B41FA5}">
                      <a16:colId xmlns:a16="http://schemas.microsoft.com/office/drawing/2014/main" val="1366851952"/>
                    </a:ext>
                  </a:extLst>
                </a:gridCol>
              </a:tblGrid>
              <a:tr h="517225">
                <a:tc>
                  <a:txBody>
                    <a:bodyPr/>
                    <a:lstStyle/>
                    <a:p>
                      <a:pPr algn="ctr"/>
                      <a:endParaRPr lang="en-US"/>
                    </a:p>
                    <a:p>
                      <a:pPr lvl="0" algn="ctr">
                        <a:buNone/>
                      </a:pPr>
                      <a:r>
                        <a:rPr lang="en-US"/>
                        <a:t>Autum 1</a:t>
                      </a:r>
                    </a:p>
                  </a:txBody>
                  <a:tcPr/>
                </a:tc>
                <a:tc>
                  <a:txBody>
                    <a:bodyPr/>
                    <a:lstStyle/>
                    <a:p>
                      <a:pPr algn="ctr"/>
                      <a:endParaRPr lang="en-US"/>
                    </a:p>
                    <a:p>
                      <a:pPr lvl="0" algn="ctr">
                        <a:buNone/>
                      </a:pPr>
                      <a:r>
                        <a:rPr lang="en-US"/>
                        <a:t>Autum 2</a:t>
                      </a:r>
                    </a:p>
                  </a:txBody>
                  <a:tcPr/>
                </a:tc>
                <a:tc>
                  <a:txBody>
                    <a:bodyPr/>
                    <a:lstStyle/>
                    <a:p>
                      <a:pPr algn="ctr"/>
                      <a:endParaRPr lang="en-US"/>
                    </a:p>
                    <a:p>
                      <a:pPr lvl="0" algn="ctr">
                        <a:buNone/>
                      </a:pPr>
                      <a:r>
                        <a:rPr lang="en-US"/>
                        <a:t>Spring 1</a:t>
                      </a:r>
                    </a:p>
                  </a:txBody>
                  <a:tcPr/>
                </a:tc>
                <a:tc>
                  <a:txBody>
                    <a:bodyPr/>
                    <a:lstStyle/>
                    <a:p>
                      <a:pPr algn="ctr"/>
                      <a:endParaRPr lang="en-US"/>
                    </a:p>
                    <a:p>
                      <a:pPr lvl="0" algn="ctr">
                        <a:buNone/>
                      </a:pPr>
                      <a:r>
                        <a:rPr lang="en-US"/>
                        <a:t>Spring 2</a:t>
                      </a:r>
                    </a:p>
                  </a:txBody>
                  <a:tcPr/>
                </a:tc>
                <a:tc>
                  <a:txBody>
                    <a:bodyPr/>
                    <a:lstStyle/>
                    <a:p>
                      <a:pPr algn="ctr"/>
                      <a:endParaRPr lang="en-US"/>
                    </a:p>
                    <a:p>
                      <a:pPr lvl="0" algn="ctr">
                        <a:buNone/>
                      </a:pPr>
                      <a:r>
                        <a:rPr lang="en-US"/>
                        <a:t>Summer 1</a:t>
                      </a:r>
                    </a:p>
                  </a:txBody>
                  <a:tcPr/>
                </a:tc>
                <a:tc>
                  <a:txBody>
                    <a:bodyPr/>
                    <a:lstStyle/>
                    <a:p>
                      <a:pPr algn="ctr"/>
                      <a:endParaRPr lang="en-US"/>
                    </a:p>
                    <a:p>
                      <a:pPr lvl="0" algn="ctr">
                        <a:buNone/>
                      </a:pPr>
                      <a:r>
                        <a:rPr lang="en-US"/>
                        <a:t>Summer 2</a:t>
                      </a:r>
                    </a:p>
                  </a:txBody>
                  <a:tcPr/>
                </a:tc>
                <a:extLst>
                  <a:ext uri="{0D108BD9-81ED-4DB2-BD59-A6C34878D82A}">
                    <a16:rowId xmlns:a16="http://schemas.microsoft.com/office/drawing/2014/main" val="2951169714"/>
                  </a:ext>
                </a:extLst>
              </a:tr>
              <a:tr h="1713054">
                <a:tc>
                  <a:txBody>
                    <a:bodyPr/>
                    <a:lstStyle/>
                    <a:p>
                      <a:pPr lvl="0" algn="ctr">
                        <a:buNone/>
                      </a:pPr>
                      <a:r>
                        <a:rPr lang="en-US" sz="1800" b="1" i="0" u="none" strike="noStrike" noProof="0">
                          <a:solidFill>
                            <a:schemeClr val="tx1"/>
                          </a:solidFill>
                          <a:latin typeface="Calibri"/>
                        </a:rPr>
                        <a:t>Place Value</a:t>
                      </a:r>
                      <a:endParaRPr lang="en-US">
                        <a:solidFill>
                          <a:schemeClr val="tx1"/>
                        </a:solidFill>
                      </a:endParaRPr>
                    </a:p>
                    <a:p>
                      <a:pPr lvl="0" algn="ctr">
                        <a:buNone/>
                      </a:pPr>
                      <a:endParaRPr lang="en-US" sz="1800" b="1" i="0" u="none" strike="noStrike" noProof="0">
                        <a:solidFill>
                          <a:schemeClr val="tx1"/>
                        </a:solidFill>
                        <a:latin typeface="Calibri"/>
                      </a:endParaRPr>
                    </a:p>
                    <a:p>
                      <a:pPr lvl="0" algn="ctr">
                        <a:buNone/>
                      </a:pPr>
                      <a:r>
                        <a:rPr lang="en-US" sz="1800" b="1" i="0" u="none" strike="noStrike" noProof="0">
                          <a:solidFill>
                            <a:schemeClr val="tx1"/>
                          </a:solidFill>
                          <a:latin typeface="Calibri"/>
                        </a:rPr>
                        <a:t>Addition &amp; Subtraction</a:t>
                      </a:r>
                      <a:endParaRPr lang="en-US">
                        <a:solidFill>
                          <a:schemeClr val="tx1"/>
                        </a:solidFill>
                      </a:endParaRPr>
                    </a:p>
                  </a:txBody>
                  <a:tcPr/>
                </a:tc>
                <a:tc>
                  <a:txBody>
                    <a:bodyPr/>
                    <a:lstStyle/>
                    <a:p>
                      <a:pPr lvl="0" algn="ctr">
                        <a:buNone/>
                      </a:pPr>
                      <a:r>
                        <a:rPr lang="en-US" sz="1800" b="1" i="0" u="none" strike="noStrike" noProof="0">
                          <a:solidFill>
                            <a:schemeClr val="tx1"/>
                          </a:solidFill>
                          <a:latin typeface="Calibri"/>
                        </a:rPr>
                        <a:t>Addition &amp; Subtraction </a:t>
                      </a:r>
                    </a:p>
                    <a:p>
                      <a:pPr lvl="0" algn="ctr">
                        <a:buNone/>
                      </a:pPr>
                      <a:endParaRPr lang="en-US" sz="1800" b="1" i="0" u="none" strike="noStrike" noProof="0">
                        <a:solidFill>
                          <a:schemeClr val="tx1"/>
                        </a:solidFill>
                        <a:latin typeface="Calibri"/>
                      </a:endParaRPr>
                    </a:p>
                    <a:p>
                      <a:pPr lvl="0" algn="ctr">
                        <a:buNone/>
                      </a:pPr>
                      <a:r>
                        <a:rPr lang="en-US" sz="1800" b="1" i="0" u="none" strike="noStrike" noProof="0">
                          <a:solidFill>
                            <a:schemeClr val="tx1"/>
                          </a:solidFill>
                          <a:latin typeface="Calibri"/>
                        </a:rPr>
                        <a:t>Multiplication &amp; Division</a:t>
                      </a:r>
                      <a:endParaRPr lang="en-US">
                        <a:solidFill>
                          <a:schemeClr val="tx1"/>
                        </a:solidFill>
                      </a:endParaRPr>
                    </a:p>
                  </a:txBody>
                  <a:tcPr/>
                </a:tc>
                <a:tc>
                  <a:txBody>
                    <a:bodyPr/>
                    <a:lstStyle/>
                    <a:p>
                      <a:pPr lvl="0" algn="ctr">
                        <a:buNone/>
                      </a:pPr>
                      <a:r>
                        <a:rPr lang="en-US" sz="1800" b="1" i="0" u="none" strike="noStrike" noProof="0">
                          <a:solidFill>
                            <a:schemeClr val="tx1"/>
                          </a:solidFill>
                          <a:latin typeface="Calibri"/>
                        </a:rPr>
                        <a:t>Multiplication &amp; Division </a:t>
                      </a:r>
                    </a:p>
                    <a:p>
                      <a:pPr lvl="0" algn="ctr">
                        <a:buNone/>
                      </a:pPr>
                      <a:endParaRPr lang="en-US" sz="1800" b="1" i="0" u="none" strike="noStrike" noProof="0">
                        <a:solidFill>
                          <a:schemeClr val="tx1"/>
                        </a:solidFill>
                        <a:latin typeface="Calibri"/>
                      </a:endParaRPr>
                    </a:p>
                    <a:p>
                      <a:pPr lvl="0" algn="ctr">
                        <a:buNone/>
                      </a:pPr>
                      <a:r>
                        <a:rPr lang="en-US" sz="1800" b="1" i="0" u="none" strike="noStrike" noProof="0">
                          <a:solidFill>
                            <a:schemeClr val="tx1"/>
                          </a:solidFill>
                          <a:latin typeface="Calibri"/>
                        </a:rPr>
                        <a:t>Length &amp; Perimeter</a:t>
                      </a:r>
                      <a:endParaRPr lang="en-US">
                        <a:solidFill>
                          <a:schemeClr val="tx1"/>
                        </a:solidFill>
                      </a:endParaRPr>
                    </a:p>
                  </a:txBody>
                  <a:tcPr/>
                </a:tc>
                <a:tc>
                  <a:txBody>
                    <a:bodyPr/>
                    <a:lstStyle/>
                    <a:p>
                      <a:pPr lvl="0" algn="ctr">
                        <a:buNone/>
                      </a:pPr>
                      <a:r>
                        <a:rPr lang="en-US" sz="1800" b="1" i="0" u="none" strike="noStrike" noProof="0">
                          <a:solidFill>
                            <a:schemeClr val="tx1"/>
                          </a:solidFill>
                          <a:latin typeface="Calibri"/>
                        </a:rPr>
                        <a:t>Fractions</a:t>
                      </a:r>
                    </a:p>
                    <a:p>
                      <a:pPr lvl="0" algn="ctr">
                        <a:buNone/>
                      </a:pPr>
                      <a:endParaRPr lang="en-US" sz="1800" b="1" i="0" u="none" strike="noStrike" noProof="0">
                        <a:solidFill>
                          <a:schemeClr val="tx1"/>
                        </a:solidFill>
                        <a:latin typeface="Calibri"/>
                      </a:endParaRPr>
                    </a:p>
                    <a:p>
                      <a:pPr lvl="0" algn="ctr">
                        <a:buNone/>
                      </a:pPr>
                      <a:r>
                        <a:rPr lang="en-US" sz="1800" b="1" i="0" u="none" strike="noStrike" noProof="0">
                          <a:solidFill>
                            <a:schemeClr val="tx1"/>
                          </a:solidFill>
                          <a:latin typeface="Calibri"/>
                        </a:rPr>
                        <a:t>Mass &amp; Capacity</a:t>
                      </a:r>
                      <a:endParaRPr lang="en-US">
                        <a:solidFill>
                          <a:schemeClr val="tx1"/>
                        </a:solidFill>
                      </a:endParaRPr>
                    </a:p>
                  </a:txBody>
                  <a:tcPr/>
                </a:tc>
                <a:tc>
                  <a:txBody>
                    <a:bodyPr/>
                    <a:lstStyle/>
                    <a:p>
                      <a:pPr lvl="0" algn="ctr">
                        <a:buNone/>
                      </a:pPr>
                      <a:r>
                        <a:rPr lang="en-US" sz="1800" b="1" i="0" u="none" strike="noStrike" noProof="0">
                          <a:solidFill>
                            <a:schemeClr val="tx1"/>
                          </a:solidFill>
                          <a:latin typeface="Calibri"/>
                        </a:rPr>
                        <a:t>Fractions</a:t>
                      </a:r>
                    </a:p>
                    <a:p>
                      <a:pPr lvl="0" algn="ctr">
                        <a:buNone/>
                      </a:pPr>
                      <a:endParaRPr lang="en-US" sz="1800" b="1" i="0" u="none" strike="noStrike" noProof="0">
                        <a:solidFill>
                          <a:schemeClr val="tx1"/>
                        </a:solidFill>
                        <a:latin typeface="Calibri"/>
                      </a:endParaRPr>
                    </a:p>
                    <a:p>
                      <a:pPr lvl="0" algn="ctr">
                        <a:buNone/>
                      </a:pPr>
                      <a:r>
                        <a:rPr lang="en-US" sz="1800" b="1" i="0" u="none" strike="noStrike" noProof="0">
                          <a:solidFill>
                            <a:schemeClr val="tx1"/>
                          </a:solidFill>
                          <a:latin typeface="Calibri"/>
                        </a:rPr>
                        <a:t>Money</a:t>
                      </a:r>
                    </a:p>
                    <a:p>
                      <a:pPr lvl="0" algn="ctr">
                        <a:buNone/>
                      </a:pPr>
                      <a:endParaRPr lang="en-US" sz="1800" b="1" i="0" u="none" strike="noStrike" noProof="0">
                        <a:solidFill>
                          <a:schemeClr val="tx1"/>
                        </a:solidFill>
                        <a:latin typeface="Calibri"/>
                      </a:endParaRPr>
                    </a:p>
                    <a:p>
                      <a:pPr lvl="0" algn="ctr">
                        <a:buNone/>
                      </a:pPr>
                      <a:r>
                        <a:rPr lang="en-US" sz="1800" b="1" i="0" u="none" strike="noStrike" noProof="0">
                          <a:solidFill>
                            <a:schemeClr val="tx1"/>
                          </a:solidFill>
                          <a:latin typeface="Calibri"/>
                        </a:rPr>
                        <a:t>Time</a:t>
                      </a:r>
                      <a:endParaRPr lang="en-US">
                        <a:solidFill>
                          <a:schemeClr val="tx1"/>
                        </a:solidFill>
                      </a:endParaRPr>
                    </a:p>
                  </a:txBody>
                  <a:tcPr/>
                </a:tc>
                <a:tc>
                  <a:txBody>
                    <a:bodyPr/>
                    <a:lstStyle/>
                    <a:p>
                      <a:pPr lvl="0" algn="ctr">
                        <a:buNone/>
                      </a:pPr>
                      <a:r>
                        <a:rPr lang="en-US" sz="1800" b="1" i="0" u="none" strike="noStrike" noProof="0">
                          <a:solidFill>
                            <a:schemeClr val="tx1"/>
                          </a:solidFill>
                          <a:latin typeface="Calibri"/>
                        </a:rPr>
                        <a:t>Time</a:t>
                      </a:r>
                    </a:p>
                    <a:p>
                      <a:pPr lvl="0" algn="ctr">
                        <a:buNone/>
                      </a:pPr>
                      <a:endParaRPr lang="en-US" sz="1800" b="1" i="0" u="none" strike="noStrike" noProof="0">
                        <a:solidFill>
                          <a:schemeClr val="tx1"/>
                        </a:solidFill>
                        <a:latin typeface="Calibri"/>
                      </a:endParaRPr>
                    </a:p>
                    <a:p>
                      <a:pPr lvl="0" algn="ctr">
                        <a:buNone/>
                      </a:pPr>
                      <a:r>
                        <a:rPr lang="en-US" sz="1800" b="1" i="0" u="none" strike="noStrike" noProof="0">
                          <a:solidFill>
                            <a:schemeClr val="tx1"/>
                          </a:solidFill>
                          <a:latin typeface="Calibri"/>
                        </a:rPr>
                        <a:t>Shape</a:t>
                      </a:r>
                    </a:p>
                    <a:p>
                      <a:pPr lvl="0" algn="ctr">
                        <a:buNone/>
                      </a:pPr>
                      <a:endParaRPr lang="en-US" sz="1800" b="1" i="0" u="none" strike="noStrike" noProof="0">
                        <a:solidFill>
                          <a:schemeClr val="tx1"/>
                        </a:solidFill>
                        <a:latin typeface="Calibri"/>
                      </a:endParaRPr>
                    </a:p>
                    <a:p>
                      <a:pPr lvl="0" algn="ctr">
                        <a:buNone/>
                      </a:pPr>
                      <a:r>
                        <a:rPr lang="en-US" sz="1800" b="1" i="0" u="none" strike="noStrike" noProof="0">
                          <a:solidFill>
                            <a:schemeClr val="tx1"/>
                          </a:solidFill>
                          <a:latin typeface="Calibri"/>
                        </a:rPr>
                        <a:t>Statistics</a:t>
                      </a:r>
                      <a:endParaRPr lang="en-US">
                        <a:solidFill>
                          <a:schemeClr val="tx1"/>
                        </a:solidFill>
                      </a:endParaRPr>
                    </a:p>
                  </a:txBody>
                  <a:tcPr/>
                </a:tc>
                <a:extLst>
                  <a:ext uri="{0D108BD9-81ED-4DB2-BD59-A6C34878D82A}">
                    <a16:rowId xmlns:a16="http://schemas.microsoft.com/office/drawing/2014/main" val="3510441454"/>
                  </a:ext>
                </a:extLst>
              </a:tr>
            </a:tbl>
          </a:graphicData>
        </a:graphic>
      </p:graphicFrame>
      <p:pic>
        <p:nvPicPr>
          <p:cNvPr id="5" name="Picture 2" descr="Amazon.com: edxeducation Four Color Plastic Base Ten Set - 121 Pieces -  Hands-on Math Manipulative for Kids - Teach Number Concepts, Place Value  and Measurement - Math Learning Tools for Kids : Toys &amp; Games">
            <a:extLst>
              <a:ext uri="{FF2B5EF4-FFF2-40B4-BE49-F238E27FC236}">
                <a16:creationId xmlns:a16="http://schemas.microsoft.com/office/drawing/2014/main" id="{E0C893AC-95DC-491E-A6E7-448983CF098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381" y="4372690"/>
            <a:ext cx="1984075" cy="19840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0" descr="Teaching Fractions KS2: A Guide For Primary School Teachers">
            <a:extLst>
              <a:ext uri="{FF2B5EF4-FFF2-40B4-BE49-F238E27FC236}">
                <a16:creationId xmlns:a16="http://schemas.microsoft.com/office/drawing/2014/main" id="{5D8CB90B-871A-4CAF-8891-30AEF21F046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16911" y="4372690"/>
            <a:ext cx="2133600" cy="2143125"/>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a:extLst>
              <a:ext uri="{FF2B5EF4-FFF2-40B4-BE49-F238E27FC236}">
                <a16:creationId xmlns:a16="http://schemas.microsoft.com/office/drawing/2014/main" id="{28566A44-AF5E-4A4F-8DD5-42CBFBCC5D2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82966" y="4372690"/>
            <a:ext cx="4124325" cy="171450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14" descr="Telling the Time - KS1 Teaching Clock Poster (teacher made)">
            <a:extLst>
              <a:ext uri="{FF2B5EF4-FFF2-40B4-BE49-F238E27FC236}">
                <a16:creationId xmlns:a16="http://schemas.microsoft.com/office/drawing/2014/main" id="{F0C1F94A-DD09-45FE-8D56-B62C010F9793}"/>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r="32127"/>
          <a:stretch/>
        </p:blipFill>
        <p:spPr bwMode="auto">
          <a:xfrm>
            <a:off x="9691329" y="4372690"/>
            <a:ext cx="2055828" cy="1514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27917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5C7347-7DCA-4792-8417-1D409F10AFC9}"/>
              </a:ext>
            </a:extLst>
          </p:cNvPr>
          <p:cNvSpPr>
            <a:spLocks noGrp="1"/>
          </p:cNvSpPr>
          <p:nvPr>
            <p:ph type="title"/>
          </p:nvPr>
        </p:nvSpPr>
        <p:spPr>
          <a:xfrm>
            <a:off x="381515" y="74012"/>
            <a:ext cx="10515600" cy="1325563"/>
          </a:xfrm>
        </p:spPr>
        <p:txBody>
          <a:bodyPr/>
          <a:lstStyle/>
          <a:p>
            <a:r>
              <a:rPr lang="en-GB" b="1"/>
              <a:t>English – Writing 	</a:t>
            </a:r>
          </a:p>
        </p:txBody>
      </p:sp>
      <p:sp>
        <p:nvSpPr>
          <p:cNvPr id="3" name="Content Placeholder 2">
            <a:extLst>
              <a:ext uri="{FF2B5EF4-FFF2-40B4-BE49-F238E27FC236}">
                <a16:creationId xmlns:a16="http://schemas.microsoft.com/office/drawing/2014/main" id="{CD372EB7-8A53-4D8D-B849-7D5B15BB8CEE}"/>
              </a:ext>
            </a:extLst>
          </p:cNvPr>
          <p:cNvSpPr>
            <a:spLocks noGrp="1"/>
          </p:cNvSpPr>
          <p:nvPr>
            <p:ph idx="1"/>
          </p:nvPr>
        </p:nvSpPr>
        <p:spPr>
          <a:xfrm>
            <a:off x="381515" y="789359"/>
            <a:ext cx="10515600" cy="2496660"/>
          </a:xfrm>
        </p:spPr>
        <p:txBody>
          <a:bodyPr vert="horz" lIns="91440" tIns="45720" rIns="91440" bIns="45720" rtlCol="0" anchor="t">
            <a:normAutofit/>
          </a:bodyPr>
          <a:lstStyle/>
          <a:p>
            <a:pPr marL="0" indent="0" algn="l" rtl="0" fontAlgn="base">
              <a:buNone/>
            </a:pPr>
            <a:endParaRPr lang="en-US" sz="1800" b="0" i="0">
              <a:solidFill>
                <a:srgbClr val="000000"/>
              </a:solidFill>
              <a:effectLst/>
              <a:latin typeface="Calibri" panose="020F0502020204030204" pitchFamily="34" charset="0"/>
              <a:cs typeface="Calibri"/>
            </a:endParaRPr>
          </a:p>
          <a:p>
            <a:pPr fontAlgn="base"/>
            <a:r>
              <a:rPr lang="en-US" sz="1800">
                <a:solidFill>
                  <a:srgbClr val="000000"/>
                </a:solidFill>
                <a:latin typeface="Calibri"/>
                <a:ea typeface="Calibri"/>
                <a:cs typeface="Calibri"/>
              </a:rPr>
              <a:t>For Term 1 we will be looking at the features of a postcard and our key text for the term </a:t>
            </a:r>
            <a:r>
              <a:rPr lang="en-US" sz="1800" i="1">
                <a:solidFill>
                  <a:srgbClr val="000000"/>
                </a:solidFill>
                <a:latin typeface="Calibri"/>
                <a:ea typeface="Calibri"/>
                <a:cs typeface="Calibri"/>
              </a:rPr>
              <a:t>The King who banned the dark.</a:t>
            </a:r>
            <a:endParaRPr lang="en-US" sz="1800" b="0" i="1">
              <a:solidFill>
                <a:srgbClr val="000000"/>
              </a:solidFill>
              <a:effectLst/>
              <a:latin typeface="Calibri"/>
              <a:ea typeface="Calibri"/>
              <a:cs typeface="Calibri"/>
            </a:endParaRPr>
          </a:p>
          <a:p>
            <a:pPr fontAlgn="base"/>
            <a:r>
              <a:rPr lang="en-GB" sz="1800" b="0" i="0" u="none" strike="noStrike">
                <a:solidFill>
                  <a:srgbClr val="000000"/>
                </a:solidFill>
                <a:effectLst/>
                <a:latin typeface="Calibri"/>
                <a:ea typeface="Calibri"/>
                <a:cs typeface="Calibri"/>
              </a:rPr>
              <a:t>We </a:t>
            </a:r>
            <a:r>
              <a:rPr lang="en-GB" sz="1800">
                <a:solidFill>
                  <a:srgbClr val="000000"/>
                </a:solidFill>
                <a:latin typeface="Calibri"/>
                <a:ea typeface="Calibri"/>
                <a:cs typeface="Calibri"/>
              </a:rPr>
              <a:t>will teach</a:t>
            </a:r>
            <a:r>
              <a:rPr lang="en-GB" sz="1800" b="0" i="0" u="none" strike="noStrike">
                <a:solidFill>
                  <a:srgbClr val="000000"/>
                </a:solidFill>
                <a:effectLst/>
                <a:latin typeface="Calibri"/>
                <a:ea typeface="Calibri"/>
                <a:cs typeface="Calibri"/>
              </a:rPr>
              <a:t> a range of writing styles including descriptive writing, non-chronological reports, poetry and biographical writing. </a:t>
            </a:r>
            <a:endParaRPr lang="en-US">
              <a:solidFill>
                <a:srgbClr val="000000"/>
              </a:solidFill>
              <a:latin typeface="Calibri"/>
              <a:ea typeface="Calibri"/>
              <a:cs typeface="Calibri"/>
            </a:endParaRPr>
          </a:p>
          <a:p>
            <a:r>
              <a:rPr lang="en-GB" sz="1800" b="0" i="0" u="none" strike="noStrike">
                <a:solidFill>
                  <a:srgbClr val="000000"/>
                </a:solidFill>
                <a:effectLst/>
                <a:latin typeface="Calibri"/>
                <a:ea typeface="Calibri"/>
                <a:cs typeface="Calibri"/>
              </a:rPr>
              <a:t>We will be doing a lot of editing work to encourage children to continue to improve their writing. We model writing frequently which supports the children’s understanding and improves their confidence when it is their turn.</a:t>
            </a:r>
            <a:endParaRPr lang="en-US" b="0" i="0">
              <a:solidFill>
                <a:srgbClr val="000000"/>
              </a:solidFill>
              <a:effectLst/>
              <a:latin typeface="Calibri"/>
              <a:ea typeface="Calibri"/>
              <a:cs typeface="Calibri"/>
            </a:endParaRPr>
          </a:p>
          <a:p>
            <a:endParaRPr lang="en-GB"/>
          </a:p>
        </p:txBody>
      </p:sp>
      <p:pic>
        <p:nvPicPr>
          <p:cNvPr id="4" name="Picture 3" descr="How the pandemic affected our approach ...">
            <a:extLst>
              <a:ext uri="{FF2B5EF4-FFF2-40B4-BE49-F238E27FC236}">
                <a16:creationId xmlns:a16="http://schemas.microsoft.com/office/drawing/2014/main" id="{394B7FD3-FEC4-860A-CCD8-07956BD63434}"/>
              </a:ext>
            </a:extLst>
          </p:cNvPr>
          <p:cNvPicPr>
            <a:picLocks noChangeAspect="1"/>
          </p:cNvPicPr>
          <p:nvPr/>
        </p:nvPicPr>
        <p:blipFill>
          <a:blip r:embed="rId2"/>
          <a:stretch>
            <a:fillRect/>
          </a:stretch>
        </p:blipFill>
        <p:spPr>
          <a:xfrm>
            <a:off x="381515" y="3486698"/>
            <a:ext cx="2578769" cy="1937768"/>
          </a:xfrm>
          <a:prstGeom prst="rect">
            <a:avLst/>
          </a:prstGeom>
        </p:spPr>
      </p:pic>
      <p:pic>
        <p:nvPicPr>
          <p:cNvPr id="5" name="Picture 4" descr="Creative Writing for Kids: A Step-By ...">
            <a:extLst>
              <a:ext uri="{FF2B5EF4-FFF2-40B4-BE49-F238E27FC236}">
                <a16:creationId xmlns:a16="http://schemas.microsoft.com/office/drawing/2014/main" id="{875EC6B9-E479-8577-D9B9-C7A6DEB4E383}"/>
              </a:ext>
            </a:extLst>
          </p:cNvPr>
          <p:cNvPicPr>
            <a:picLocks noChangeAspect="1"/>
          </p:cNvPicPr>
          <p:nvPr/>
        </p:nvPicPr>
        <p:blipFill>
          <a:blip r:embed="rId3"/>
          <a:stretch>
            <a:fillRect/>
          </a:stretch>
        </p:blipFill>
        <p:spPr>
          <a:xfrm>
            <a:off x="8990300" y="4846220"/>
            <a:ext cx="3002915" cy="1937768"/>
          </a:xfrm>
          <a:prstGeom prst="rect">
            <a:avLst/>
          </a:prstGeom>
        </p:spPr>
      </p:pic>
      <p:pic>
        <p:nvPicPr>
          <p:cNvPr id="6" name="Picture 12" descr="Diary Success Criteria Poster Mat">
            <a:extLst>
              <a:ext uri="{FF2B5EF4-FFF2-40B4-BE49-F238E27FC236}">
                <a16:creationId xmlns:a16="http://schemas.microsoft.com/office/drawing/2014/main" id="{09D58462-A1C6-40C8-8F48-8723A9CD530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73421" y="4846220"/>
            <a:ext cx="2428875" cy="188595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10" descr="Persuasive Writing Resources and Printables KS1 &amp; KS2 - SparkleBox">
            <a:extLst>
              <a:ext uri="{FF2B5EF4-FFF2-40B4-BE49-F238E27FC236}">
                <a16:creationId xmlns:a16="http://schemas.microsoft.com/office/drawing/2014/main" id="{70D6F5AE-4B7E-45DC-B019-B7265AF2E0B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15433" y="3571982"/>
            <a:ext cx="2876550" cy="2038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30594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pic>
        <p:nvPicPr>
          <p:cNvPr id="4" name="Picture 4" descr="Graphical user interface, application&#10;&#10;Description automatically generated">
            <a:extLst>
              <a:ext uri="{FF2B5EF4-FFF2-40B4-BE49-F238E27FC236}">
                <a16:creationId xmlns:a16="http://schemas.microsoft.com/office/drawing/2014/main" id="{E7D9B1B8-533F-D1AC-540E-A0546F17209C}"/>
              </a:ext>
            </a:extLst>
          </p:cNvPr>
          <p:cNvPicPr>
            <a:picLocks noChangeAspect="1"/>
          </p:cNvPicPr>
          <p:nvPr/>
        </p:nvPicPr>
        <p:blipFill rotWithShape="1">
          <a:blip r:embed="rId2"/>
          <a:srcRect r="55795"/>
          <a:stretch/>
        </p:blipFill>
        <p:spPr>
          <a:xfrm>
            <a:off x="5775144" y="1415731"/>
            <a:ext cx="4380622" cy="5434998"/>
          </a:xfrm>
          <a:prstGeom prst="rect">
            <a:avLst/>
          </a:prstGeom>
        </p:spPr>
      </p:pic>
      <p:sp>
        <p:nvSpPr>
          <p:cNvPr id="5" name="TextBox 4">
            <a:extLst>
              <a:ext uri="{FF2B5EF4-FFF2-40B4-BE49-F238E27FC236}">
                <a16:creationId xmlns:a16="http://schemas.microsoft.com/office/drawing/2014/main" id="{95337BCE-5F87-4708-824E-7E32614AFB30}"/>
              </a:ext>
            </a:extLst>
          </p:cNvPr>
          <p:cNvSpPr txBox="1"/>
          <p:nvPr/>
        </p:nvSpPr>
        <p:spPr>
          <a:xfrm>
            <a:off x="457199" y="516148"/>
            <a:ext cx="8319378" cy="769441"/>
          </a:xfrm>
          <a:prstGeom prst="rect">
            <a:avLst/>
          </a:prstGeom>
          <a:noFill/>
        </p:spPr>
        <p:txBody>
          <a:bodyPr wrap="square">
            <a:spAutoFit/>
          </a:bodyPr>
          <a:lstStyle/>
          <a:p>
            <a:r>
              <a:rPr lang="en-GB" sz="4400" b="1" u="sng">
                <a:latin typeface="+mj-lt"/>
                <a:cs typeface="Calibri Light" panose="020F0302020204030204" pitchFamily="34" charset="0"/>
              </a:rPr>
              <a:t>The Curriculum- English: Reading</a:t>
            </a:r>
          </a:p>
        </p:txBody>
      </p:sp>
      <p:pic>
        <p:nvPicPr>
          <p:cNvPr id="2" name="Picture 1" descr="A collage of books&#10;&#10;AI-generated content may be incorrect.">
            <a:extLst>
              <a:ext uri="{FF2B5EF4-FFF2-40B4-BE49-F238E27FC236}">
                <a16:creationId xmlns:a16="http://schemas.microsoft.com/office/drawing/2014/main" id="{9238947A-71F5-D139-6C33-5A1AC53C3EEE}"/>
              </a:ext>
            </a:extLst>
          </p:cNvPr>
          <p:cNvPicPr>
            <a:picLocks noChangeAspect="1"/>
          </p:cNvPicPr>
          <p:nvPr/>
        </p:nvPicPr>
        <p:blipFill>
          <a:blip r:embed="rId3"/>
          <a:stretch>
            <a:fillRect/>
          </a:stretch>
        </p:blipFill>
        <p:spPr>
          <a:xfrm>
            <a:off x="700617" y="1517650"/>
            <a:ext cx="4790016" cy="5082116"/>
          </a:xfrm>
          <a:prstGeom prst="rect">
            <a:avLst/>
          </a:prstGeom>
        </p:spPr>
      </p:pic>
    </p:spTree>
    <p:extLst>
      <p:ext uri="{BB962C8B-B14F-4D97-AF65-F5344CB8AC3E}">
        <p14:creationId xmlns:p14="http://schemas.microsoft.com/office/powerpoint/2010/main" val="34281583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62204" y="64346"/>
            <a:ext cx="5087129" cy="3566160"/>
          </a:xfrm>
        </p:spPr>
        <p:txBody>
          <a:bodyPr anchor="b">
            <a:normAutofit/>
          </a:bodyPr>
          <a:lstStyle/>
          <a:p>
            <a:r>
              <a:rPr lang="en-US" sz="8000">
                <a:cs typeface="Calibri Light"/>
              </a:rPr>
              <a:t>Accelerated Reader</a:t>
            </a:r>
            <a:endParaRPr lang="en-US" sz="8000"/>
          </a:p>
        </p:txBody>
      </p:sp>
      <p:pic>
        <p:nvPicPr>
          <p:cNvPr id="5" name="Picture 5">
            <a:extLst>
              <a:ext uri="{FF2B5EF4-FFF2-40B4-BE49-F238E27FC236}">
                <a16:creationId xmlns:a16="http://schemas.microsoft.com/office/drawing/2014/main" id="{D1F4B822-979C-3AF2-C49D-92C265E60AB1}"/>
              </a:ext>
            </a:extLst>
          </p:cNvPr>
          <p:cNvPicPr>
            <a:picLocks noChangeAspect="1"/>
          </p:cNvPicPr>
          <p:nvPr/>
        </p:nvPicPr>
        <p:blipFill rotWithShape="1">
          <a:blip r:embed="rId2"/>
          <a:srcRect l="16524" r="16523" b="-1"/>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2187668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7980E6F5-9139-287E-8F44-9A42137C1090}"/>
              </a:ext>
            </a:extLst>
          </p:cNvPr>
          <p:cNvPicPr>
            <a:picLocks noGrp="1" noChangeAspect="1"/>
          </p:cNvPicPr>
          <p:nvPr>
            <p:ph idx="1"/>
          </p:nvPr>
        </p:nvPicPr>
        <p:blipFill>
          <a:blip r:embed="rId2"/>
          <a:stretch>
            <a:fillRect/>
          </a:stretch>
        </p:blipFill>
        <p:spPr>
          <a:xfrm>
            <a:off x="936171" y="377712"/>
            <a:ext cx="10711542" cy="6115050"/>
          </a:xfrm>
          <a:prstGeom prst="rect">
            <a:avLst/>
          </a:prstGeom>
        </p:spPr>
      </p:pic>
    </p:spTree>
    <p:extLst>
      <p:ext uri="{BB962C8B-B14F-4D97-AF65-F5344CB8AC3E}">
        <p14:creationId xmlns:p14="http://schemas.microsoft.com/office/powerpoint/2010/main" val="3336531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36E54F-DA50-FE31-FE77-724AEA9C3044}"/>
              </a:ext>
            </a:extLst>
          </p:cNvPr>
          <p:cNvSpPr>
            <a:spLocks noGrp="1"/>
          </p:cNvSpPr>
          <p:nvPr>
            <p:ph type="title"/>
          </p:nvPr>
        </p:nvSpPr>
        <p:spPr/>
        <p:txBody>
          <a:bodyPr/>
          <a:lstStyle/>
          <a:p>
            <a:endParaRPr lang="en-US"/>
          </a:p>
        </p:txBody>
      </p:sp>
      <p:pic>
        <p:nvPicPr>
          <p:cNvPr id="4" name="Content Placeholder 3" descr="A screenshot of a computer&#10;&#10;AI-generated content may be incorrect.">
            <a:extLst>
              <a:ext uri="{FF2B5EF4-FFF2-40B4-BE49-F238E27FC236}">
                <a16:creationId xmlns:a16="http://schemas.microsoft.com/office/drawing/2014/main" id="{4D5375E7-9E6C-CEDA-6659-7AF3A6BDAFD6}"/>
              </a:ext>
            </a:extLst>
          </p:cNvPr>
          <p:cNvPicPr>
            <a:picLocks noGrp="1" noChangeAspect="1"/>
          </p:cNvPicPr>
          <p:nvPr>
            <p:ph idx="1"/>
          </p:nvPr>
        </p:nvPicPr>
        <p:blipFill>
          <a:blip r:embed="rId2"/>
          <a:stretch>
            <a:fillRect/>
          </a:stretch>
        </p:blipFill>
        <p:spPr>
          <a:xfrm>
            <a:off x="399688" y="366939"/>
            <a:ext cx="11185796" cy="6397852"/>
          </a:xfrm>
          <a:prstGeom prst="rect">
            <a:avLst/>
          </a:prstGeom>
        </p:spPr>
      </p:pic>
    </p:spTree>
    <p:extLst>
      <p:ext uri="{BB962C8B-B14F-4D97-AF65-F5344CB8AC3E}">
        <p14:creationId xmlns:p14="http://schemas.microsoft.com/office/powerpoint/2010/main" val="9841217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955A9C1-2502-ACF9-F7CC-714C163A5B62}"/>
              </a:ext>
            </a:extLst>
          </p:cNvPr>
          <p:cNvSpPr>
            <a:spLocks noGrp="1"/>
          </p:cNvSpPr>
          <p:nvPr>
            <p:ph idx="1"/>
          </p:nvPr>
        </p:nvSpPr>
        <p:spPr>
          <a:xfrm>
            <a:off x="266700" y="410483"/>
            <a:ext cx="11087100" cy="5766480"/>
          </a:xfrm>
        </p:spPr>
        <p:txBody>
          <a:bodyPr vert="horz" lIns="91440" tIns="45720" rIns="91440" bIns="45720" rtlCol="0" anchor="t">
            <a:normAutofit/>
          </a:bodyPr>
          <a:lstStyle/>
          <a:p>
            <a:r>
              <a:rPr lang="en-US" sz="2200" b="1" u="sng">
                <a:ea typeface="Calibri"/>
                <a:cs typeface="Calibri"/>
              </a:rPr>
              <a:t>AR Targets</a:t>
            </a:r>
            <a:endParaRPr lang="en-US">
              <a:ea typeface="Calibri" panose="020F0502020204030204"/>
              <a:cs typeface="Calibri" panose="020F0502020204030204"/>
            </a:endParaRPr>
          </a:p>
          <a:p>
            <a:r>
              <a:rPr lang="en-US" sz="2200">
                <a:ea typeface="Calibri"/>
                <a:cs typeface="Calibri"/>
              </a:rPr>
              <a:t>Targets are specifically tailored to your child’s reading ability. Every child who reads for 15 mins a day can reach their target.</a:t>
            </a:r>
            <a:endParaRPr lang="en-US"/>
          </a:p>
          <a:p>
            <a:r>
              <a:rPr lang="en-US" sz="2200">
                <a:ea typeface="Calibri"/>
                <a:cs typeface="Calibri"/>
              </a:rPr>
              <a:t>Children have two terms to reach this target.</a:t>
            </a:r>
            <a:endParaRPr lang="en-US"/>
          </a:p>
          <a:p>
            <a:endParaRPr lang="en-US"/>
          </a:p>
          <a:p>
            <a:r>
              <a:rPr lang="en-US" sz="2200" b="1" u="sng">
                <a:ea typeface="Calibri"/>
                <a:cs typeface="Calibri"/>
              </a:rPr>
              <a:t>ZPD</a:t>
            </a:r>
            <a:endParaRPr lang="en-US"/>
          </a:p>
          <a:p>
            <a:r>
              <a:rPr lang="en-US" sz="2200">
                <a:ea typeface="Calibri"/>
                <a:cs typeface="Calibri"/>
              </a:rPr>
              <a:t>This range (2.1-4.1 for example) is tailored to your child. It allows them to select books perfectly within their reading ability.</a:t>
            </a:r>
            <a:endParaRPr lang="en-US"/>
          </a:p>
          <a:p>
            <a:r>
              <a:rPr lang="en-US" sz="2200">
                <a:ea typeface="Calibri"/>
                <a:cs typeface="Calibri"/>
              </a:rPr>
              <a:t>Books at the lower end should comfortably be read independently.</a:t>
            </a:r>
            <a:endParaRPr lang="en-US"/>
          </a:p>
          <a:p>
            <a:r>
              <a:rPr lang="en-US" sz="2200">
                <a:ea typeface="Calibri"/>
                <a:cs typeface="Calibri"/>
              </a:rPr>
              <a:t>Books at the upper end should be challenging and read with a adult.</a:t>
            </a:r>
            <a:endParaRPr lang="en-US"/>
          </a:p>
          <a:p>
            <a:r>
              <a:rPr lang="en-US" sz="2200" b="1" u="sng">
                <a:ea typeface="Calibri"/>
                <a:cs typeface="Calibri"/>
              </a:rPr>
              <a:t>Book Maturity</a:t>
            </a:r>
            <a:endParaRPr lang="en-US"/>
          </a:p>
          <a:p>
            <a:r>
              <a:rPr lang="en-US" sz="2200">
                <a:ea typeface="Calibri"/>
                <a:cs typeface="Calibri"/>
              </a:rPr>
              <a:t>LY books – maturity age up to 8 year olds (for Year 3s)</a:t>
            </a:r>
            <a:endParaRPr lang="en-US"/>
          </a:p>
          <a:p>
            <a:r>
              <a:rPr lang="en-US" sz="2200">
                <a:ea typeface="Calibri"/>
                <a:cs typeface="Calibri"/>
              </a:rPr>
              <a:t>MY books – maturity age up to 11 year olds</a:t>
            </a:r>
            <a:endParaRPr lang="en-US"/>
          </a:p>
        </p:txBody>
      </p:sp>
      <p:pic>
        <p:nvPicPr>
          <p:cNvPr id="4" name="Picture 3" descr="A black screen with a blue border&#10;&#10;AI-generated content may be incorrect.">
            <a:extLst>
              <a:ext uri="{FF2B5EF4-FFF2-40B4-BE49-F238E27FC236}">
                <a16:creationId xmlns:a16="http://schemas.microsoft.com/office/drawing/2014/main" id="{7A954BCA-0B6D-AD7C-1750-965C2C00ED23}"/>
              </a:ext>
            </a:extLst>
          </p:cNvPr>
          <p:cNvPicPr>
            <a:picLocks noChangeAspect="1"/>
          </p:cNvPicPr>
          <p:nvPr/>
        </p:nvPicPr>
        <p:blipFill>
          <a:blip r:embed="rId2"/>
          <a:stretch>
            <a:fillRect/>
          </a:stretch>
        </p:blipFill>
        <p:spPr>
          <a:xfrm>
            <a:off x="9074604" y="4197804"/>
            <a:ext cx="2979965" cy="2435679"/>
          </a:xfrm>
          <a:prstGeom prst="rect">
            <a:avLst/>
          </a:prstGeom>
        </p:spPr>
      </p:pic>
    </p:spTree>
    <p:extLst>
      <p:ext uri="{BB962C8B-B14F-4D97-AF65-F5344CB8AC3E}">
        <p14:creationId xmlns:p14="http://schemas.microsoft.com/office/powerpoint/2010/main" val="21725590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308EA3F-ABB5-868E-DD89-3604E96376F7}"/>
              </a:ext>
            </a:extLst>
          </p:cNvPr>
          <p:cNvSpPr>
            <a:spLocks noGrp="1"/>
          </p:cNvSpPr>
          <p:nvPr>
            <p:ph idx="1"/>
          </p:nvPr>
        </p:nvSpPr>
        <p:spPr>
          <a:xfrm>
            <a:off x="348343" y="464911"/>
            <a:ext cx="11223171" cy="5918880"/>
          </a:xfrm>
        </p:spPr>
        <p:txBody>
          <a:bodyPr vert="horz" lIns="91440" tIns="45720" rIns="91440" bIns="45720" rtlCol="0" anchor="t">
            <a:normAutofit/>
          </a:bodyPr>
          <a:lstStyle/>
          <a:p>
            <a:pPr marL="0" indent="0" algn="just">
              <a:buNone/>
            </a:pPr>
            <a:r>
              <a:rPr lang="en-US" sz="2400" b="1">
                <a:ea typeface="Calibri"/>
                <a:cs typeface="Calibri"/>
              </a:rPr>
              <a:t>Home Connect</a:t>
            </a:r>
            <a:endParaRPr lang="en-US">
              <a:ea typeface="Calibri" panose="020F0502020204030204"/>
              <a:cs typeface="Calibri" panose="020F0502020204030204"/>
            </a:endParaRPr>
          </a:p>
          <a:p>
            <a:pPr algn="just"/>
            <a:r>
              <a:rPr lang="en-US" sz="2400">
                <a:ea typeface="Calibri"/>
                <a:cs typeface="Calibri"/>
              </a:rPr>
              <a:t>Parents, carers and grandparents can track their children’s reading from home using the website, Home Connect.</a:t>
            </a:r>
            <a:endParaRPr lang="en-US"/>
          </a:p>
          <a:p>
            <a:r>
              <a:rPr lang="en-US" sz="2400">
                <a:ea typeface="Calibri"/>
                <a:cs typeface="Calibri"/>
              </a:rPr>
              <a:t>Visit our school website </a:t>
            </a:r>
            <a:r>
              <a:rPr lang="en-US" sz="2400" u="sng">
                <a:solidFill>
                  <a:srgbClr val="0000FF"/>
                </a:solidFill>
                <a:ea typeface="Calibri"/>
                <a:cs typeface="Calibri"/>
                <a:hlinkClick r:id="rId2"/>
              </a:rPr>
              <a:t>www.ladyj.kent.sch.uk</a:t>
            </a:r>
            <a:endParaRPr lang="en-US"/>
          </a:p>
          <a:p>
            <a:r>
              <a:rPr lang="en-US" sz="2400">
                <a:ea typeface="Calibri"/>
                <a:cs typeface="Calibri"/>
              </a:rPr>
              <a:t>And log on to your child’s reading AR account (please see your child’s teacher if you do know this login)</a:t>
            </a:r>
            <a:endParaRPr lang="en-US"/>
          </a:p>
          <a:p>
            <a:r>
              <a:rPr lang="en-US" sz="2400">
                <a:ea typeface="Calibri"/>
                <a:cs typeface="Calibri"/>
              </a:rPr>
              <a:t>Scroll down and click on:</a:t>
            </a:r>
            <a:endParaRPr lang="en-US"/>
          </a:p>
          <a:p>
            <a:endParaRPr lang="en-US" sz="2400">
              <a:latin typeface="Symbol"/>
              <a:sym typeface="Symbol"/>
            </a:endParaRPr>
          </a:p>
          <a:p>
            <a:endParaRPr lang="en-US" sz="2400">
              <a:latin typeface="Symbol"/>
              <a:sym typeface="Symbol"/>
            </a:endParaRPr>
          </a:p>
          <a:p>
            <a:r>
              <a:rPr lang="en-US" sz="2400">
                <a:ea typeface="Calibri"/>
                <a:cs typeface="Calibri"/>
              </a:rPr>
              <a:t>Enter your name and email address (6 emails can be added)</a:t>
            </a:r>
            <a:endParaRPr lang="en-US"/>
          </a:p>
          <a:p>
            <a:r>
              <a:rPr lang="en-US" sz="2400">
                <a:ea typeface="Calibri"/>
                <a:cs typeface="Calibri"/>
              </a:rPr>
              <a:t>Once you’ve confirmed the Home Connect email, you will receive emails about quizzes your child has completed and you can log in to check progress towards your child’s target.</a:t>
            </a:r>
            <a:endParaRPr lang="en-US"/>
          </a:p>
          <a:p>
            <a:endParaRPr lang="en-US">
              <a:ea typeface="Calibri"/>
              <a:cs typeface="Calibri"/>
            </a:endParaRPr>
          </a:p>
        </p:txBody>
      </p:sp>
      <p:pic>
        <p:nvPicPr>
          <p:cNvPr id="4" name="Picture 3" descr="A screenshot of a phone&#10;&#10;AI-generated content may be incorrect.">
            <a:extLst>
              <a:ext uri="{FF2B5EF4-FFF2-40B4-BE49-F238E27FC236}">
                <a16:creationId xmlns:a16="http://schemas.microsoft.com/office/drawing/2014/main" id="{AF232284-C460-46D8-8013-C8BD5A6DA3EC}"/>
              </a:ext>
            </a:extLst>
          </p:cNvPr>
          <p:cNvPicPr>
            <a:picLocks noChangeAspect="1"/>
          </p:cNvPicPr>
          <p:nvPr/>
        </p:nvPicPr>
        <p:blipFill>
          <a:blip r:embed="rId3"/>
          <a:stretch>
            <a:fillRect/>
          </a:stretch>
        </p:blipFill>
        <p:spPr>
          <a:xfrm>
            <a:off x="4538662" y="3006499"/>
            <a:ext cx="3114675" cy="2227490"/>
          </a:xfrm>
          <a:prstGeom prst="rect">
            <a:avLst/>
          </a:prstGeom>
        </p:spPr>
      </p:pic>
    </p:spTree>
    <p:extLst>
      <p:ext uri="{BB962C8B-B14F-4D97-AF65-F5344CB8AC3E}">
        <p14:creationId xmlns:p14="http://schemas.microsoft.com/office/powerpoint/2010/main" val="25767545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pic>
        <p:nvPicPr>
          <p:cNvPr id="6" name="Picture 5" descr="A shelf with books on it&#10;&#10;AI-generated content may be incorrect.">
            <a:extLst>
              <a:ext uri="{FF2B5EF4-FFF2-40B4-BE49-F238E27FC236}">
                <a16:creationId xmlns:a16="http://schemas.microsoft.com/office/drawing/2014/main" id="{BA9719B0-A58F-1BB6-67EF-7DD14C03357F}"/>
              </a:ext>
            </a:extLst>
          </p:cNvPr>
          <p:cNvPicPr>
            <a:picLocks noChangeAspect="1"/>
          </p:cNvPicPr>
          <p:nvPr/>
        </p:nvPicPr>
        <p:blipFill>
          <a:blip r:embed="rId2"/>
          <a:stretch>
            <a:fillRect/>
          </a:stretch>
        </p:blipFill>
        <p:spPr>
          <a:xfrm>
            <a:off x="1178270" y="0"/>
            <a:ext cx="9704832" cy="6858000"/>
          </a:xfrm>
          <a:prstGeom prst="rect">
            <a:avLst/>
          </a:prstGeom>
        </p:spPr>
      </p:pic>
      <p:pic>
        <p:nvPicPr>
          <p:cNvPr id="4" name="Content Placeholder 3" descr="A colorful text on a black background&#10;&#10;AI-generated content may be incorrect.">
            <a:extLst>
              <a:ext uri="{FF2B5EF4-FFF2-40B4-BE49-F238E27FC236}">
                <a16:creationId xmlns:a16="http://schemas.microsoft.com/office/drawing/2014/main" id="{2F179640-392B-E567-9C59-5E1015E14B62}"/>
              </a:ext>
            </a:extLst>
          </p:cNvPr>
          <p:cNvPicPr>
            <a:picLocks noGrp="1" noChangeAspect="1"/>
          </p:cNvPicPr>
          <p:nvPr>
            <p:ph idx="1"/>
          </p:nvPr>
        </p:nvPicPr>
        <p:blipFill>
          <a:blip r:embed="rId3"/>
          <a:stretch>
            <a:fillRect/>
          </a:stretch>
        </p:blipFill>
        <p:spPr>
          <a:xfrm>
            <a:off x="1178360" y="1041854"/>
            <a:ext cx="9182137" cy="4351338"/>
          </a:xfrm>
          <a:prstGeom prst="rect">
            <a:avLst/>
          </a:prstGeom>
        </p:spPr>
      </p:pic>
    </p:spTree>
    <p:extLst>
      <p:ext uri="{BB962C8B-B14F-4D97-AF65-F5344CB8AC3E}">
        <p14:creationId xmlns:p14="http://schemas.microsoft.com/office/powerpoint/2010/main" val="9435571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443C697-243A-0158-1472-EF71B6858B81}"/>
              </a:ext>
            </a:extLst>
          </p:cNvPr>
          <p:cNvSpPr>
            <a:spLocks noGrp="1"/>
          </p:cNvSpPr>
          <p:nvPr>
            <p:ph idx="1"/>
          </p:nvPr>
        </p:nvSpPr>
        <p:spPr>
          <a:xfrm>
            <a:off x="631371" y="258082"/>
            <a:ext cx="11277600" cy="6223680"/>
          </a:xfrm>
        </p:spPr>
        <p:txBody>
          <a:bodyPr vert="horz" lIns="91440" tIns="45720" rIns="91440" bIns="45720" rtlCol="0" anchor="t">
            <a:normAutofit/>
          </a:bodyPr>
          <a:lstStyle/>
          <a:p>
            <a:pPr marL="0" indent="0">
              <a:buNone/>
            </a:pPr>
            <a:r>
              <a:rPr lang="en-US" sz="4000">
                <a:latin typeface="Calibri Light"/>
                <a:ea typeface="Calibri Light"/>
                <a:cs typeface="Calibri Light"/>
              </a:rPr>
              <a:t>We have been overwhelmed by your generous response to our 50 Books to Read Before You Leave Year 3 project.</a:t>
            </a:r>
            <a:endParaRPr lang="en-US">
              <a:ea typeface="Calibri"/>
              <a:cs typeface="Calibri"/>
            </a:endParaRPr>
          </a:p>
          <a:p>
            <a:pPr marL="0" indent="0">
              <a:buNone/>
            </a:pPr>
            <a:r>
              <a:rPr lang="en-US">
                <a:latin typeface="Calibri"/>
                <a:ea typeface="Calibri"/>
                <a:cs typeface="Calibri"/>
              </a:rPr>
              <a:t>Some of the books we still need are:</a:t>
            </a:r>
            <a:endParaRPr lang="en-US" sz="4000">
              <a:latin typeface="Calibri Light"/>
              <a:ea typeface="Calibri Light"/>
              <a:cs typeface="Calibri Light"/>
            </a:endParaRPr>
          </a:p>
          <a:p>
            <a:pPr marL="0" indent="0">
              <a:buNone/>
            </a:pPr>
            <a:endParaRPr lang="en-US">
              <a:solidFill>
                <a:srgbClr val="000000"/>
              </a:solidFill>
              <a:latin typeface="Calibri"/>
              <a:ea typeface="Calibri"/>
              <a:cs typeface="Calibri"/>
            </a:endParaRPr>
          </a:p>
          <a:p>
            <a:endParaRPr lang="en-US" sz="4000">
              <a:solidFill>
                <a:srgbClr val="FFFFFF"/>
              </a:solidFill>
              <a:latin typeface="Calibri Light"/>
              <a:ea typeface="Calibri Light"/>
              <a:cs typeface="Calibri Light"/>
            </a:endParaRPr>
          </a:p>
        </p:txBody>
      </p:sp>
      <p:pic>
        <p:nvPicPr>
          <p:cNvPr id="4" name="Picture 3" descr="A shelf with books on it&#10;&#10;AI-generated content may be incorrect.">
            <a:extLst>
              <a:ext uri="{FF2B5EF4-FFF2-40B4-BE49-F238E27FC236}">
                <a16:creationId xmlns:a16="http://schemas.microsoft.com/office/drawing/2014/main" id="{D14E96CA-4715-1269-FAE5-F0EF7336308A}"/>
              </a:ext>
            </a:extLst>
          </p:cNvPr>
          <p:cNvPicPr>
            <a:picLocks noChangeAspect="1"/>
          </p:cNvPicPr>
          <p:nvPr/>
        </p:nvPicPr>
        <p:blipFill>
          <a:blip r:embed="rId2"/>
          <a:stretch>
            <a:fillRect/>
          </a:stretch>
        </p:blipFill>
        <p:spPr>
          <a:xfrm>
            <a:off x="7613196" y="3575957"/>
            <a:ext cx="4291693" cy="3026228"/>
          </a:xfrm>
          <a:prstGeom prst="rect">
            <a:avLst/>
          </a:prstGeom>
        </p:spPr>
      </p:pic>
      <p:graphicFrame>
        <p:nvGraphicFramePr>
          <p:cNvPr id="8" name="Table 7">
            <a:extLst>
              <a:ext uri="{FF2B5EF4-FFF2-40B4-BE49-F238E27FC236}">
                <a16:creationId xmlns:a16="http://schemas.microsoft.com/office/drawing/2014/main" id="{C03CF076-7EE6-9985-5058-24F419DED4D5}"/>
              </a:ext>
            </a:extLst>
          </p:cNvPr>
          <p:cNvGraphicFramePr>
            <a:graphicFrameLocks noGrp="1"/>
          </p:cNvGraphicFramePr>
          <p:nvPr>
            <p:extLst>
              <p:ext uri="{D42A27DB-BD31-4B8C-83A1-F6EECF244321}">
                <p14:modId xmlns:p14="http://schemas.microsoft.com/office/powerpoint/2010/main" val="4148031757"/>
              </p:ext>
            </p:extLst>
          </p:nvPr>
        </p:nvGraphicFramePr>
        <p:xfrm>
          <a:off x="642257" y="2630078"/>
          <a:ext cx="5984786" cy="3969840"/>
        </p:xfrm>
        <a:graphic>
          <a:graphicData uri="http://schemas.openxmlformats.org/drawingml/2006/table">
            <a:tbl>
              <a:tblPr bandRow="1">
                <a:tableStyleId>{5C22544A-7EE6-4342-B048-85BDC9FD1C3A}</a:tableStyleId>
              </a:tblPr>
              <a:tblGrid>
                <a:gridCol w="5984786">
                  <a:extLst>
                    <a:ext uri="{9D8B030D-6E8A-4147-A177-3AD203B41FA5}">
                      <a16:colId xmlns:a16="http://schemas.microsoft.com/office/drawing/2014/main" val="4140090117"/>
                    </a:ext>
                  </a:extLst>
                </a:gridCol>
              </a:tblGrid>
              <a:tr h="992460">
                <a:tc>
                  <a:txBody>
                    <a:bodyPr/>
                    <a:lstStyle/>
                    <a:p>
                      <a:pPr rtl="0" fontAlgn="b">
                        <a:buNone/>
                      </a:pPr>
                      <a:r>
                        <a:rPr lang="en-US" sz="2400">
                          <a:effectLst/>
                        </a:rPr>
                        <a:t>A Mermaid's Diary</a:t>
                      </a:r>
                    </a:p>
                  </a:txBody>
                  <a:tcPr marL="28575" marR="28575" marT="19050" marB="19050" anchor="b">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noFill/>
                  </a:tcPr>
                </a:tc>
                <a:extLst>
                  <a:ext uri="{0D108BD9-81ED-4DB2-BD59-A6C34878D82A}">
                    <a16:rowId xmlns:a16="http://schemas.microsoft.com/office/drawing/2014/main" val="1819871880"/>
                  </a:ext>
                </a:extLst>
              </a:tr>
              <a:tr h="992460">
                <a:tc>
                  <a:txBody>
                    <a:bodyPr/>
                    <a:lstStyle/>
                    <a:p>
                      <a:pPr rtl="0" fontAlgn="b">
                        <a:buNone/>
                      </a:pPr>
                      <a:r>
                        <a:rPr lang="en-US" sz="2400">
                          <a:effectLst/>
                        </a:rPr>
                        <a:t>The </a:t>
                      </a:r>
                      <a:r>
                        <a:rPr lang="en-US" sz="2400" err="1">
                          <a:effectLst/>
                        </a:rPr>
                        <a:t>Creakers</a:t>
                      </a:r>
                      <a:endParaRPr lang="en-US" sz="2400">
                        <a:effectLst/>
                      </a:endParaRPr>
                    </a:p>
                  </a:txBody>
                  <a:tcPr marL="28575" marR="28575" marT="19050" marB="19050" anchor="b">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noFill/>
                  </a:tcPr>
                </a:tc>
                <a:extLst>
                  <a:ext uri="{0D108BD9-81ED-4DB2-BD59-A6C34878D82A}">
                    <a16:rowId xmlns:a16="http://schemas.microsoft.com/office/drawing/2014/main" val="3602504493"/>
                  </a:ext>
                </a:extLst>
              </a:tr>
              <a:tr h="992460">
                <a:tc>
                  <a:txBody>
                    <a:bodyPr/>
                    <a:lstStyle/>
                    <a:p>
                      <a:pPr rtl="0" fontAlgn="b">
                        <a:buNone/>
                      </a:pPr>
                      <a:r>
                        <a:rPr lang="en-US" sz="2400">
                          <a:effectLst/>
                        </a:rPr>
                        <a:t>The Shape of Rainbows</a:t>
                      </a:r>
                    </a:p>
                  </a:txBody>
                  <a:tcPr marL="28575" marR="28575" marT="19050" marB="19050" anchor="b">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noFill/>
                  </a:tcPr>
                </a:tc>
                <a:extLst>
                  <a:ext uri="{0D108BD9-81ED-4DB2-BD59-A6C34878D82A}">
                    <a16:rowId xmlns:a16="http://schemas.microsoft.com/office/drawing/2014/main" val="3072061854"/>
                  </a:ext>
                </a:extLst>
              </a:tr>
              <a:tr h="992460">
                <a:tc>
                  <a:txBody>
                    <a:bodyPr/>
                    <a:lstStyle/>
                    <a:p>
                      <a:pPr rtl="0" fontAlgn="b">
                        <a:buNone/>
                      </a:pPr>
                      <a:r>
                        <a:rPr lang="en-US" sz="2400">
                          <a:effectLst/>
                        </a:rPr>
                        <a:t>The Boy Who Stole the Pharoah's Lunch</a:t>
                      </a:r>
                    </a:p>
                  </a:txBody>
                  <a:tcPr marL="28575" marR="28575" marT="19050" marB="19050" anchor="b">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noFill/>
                  </a:tcPr>
                </a:tc>
                <a:extLst>
                  <a:ext uri="{0D108BD9-81ED-4DB2-BD59-A6C34878D82A}">
                    <a16:rowId xmlns:a16="http://schemas.microsoft.com/office/drawing/2014/main" val="1579954121"/>
                  </a:ext>
                </a:extLst>
              </a:tr>
            </a:tbl>
          </a:graphicData>
        </a:graphic>
      </p:graphicFrame>
    </p:spTree>
    <p:extLst>
      <p:ext uri="{BB962C8B-B14F-4D97-AF65-F5344CB8AC3E}">
        <p14:creationId xmlns:p14="http://schemas.microsoft.com/office/powerpoint/2010/main" val="27990476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254340-71C2-43F3-B2AD-8C8BE5CF97CC}"/>
              </a:ext>
            </a:extLst>
          </p:cNvPr>
          <p:cNvSpPr>
            <a:spLocks noGrp="1"/>
          </p:cNvSpPr>
          <p:nvPr>
            <p:ph type="title"/>
          </p:nvPr>
        </p:nvSpPr>
        <p:spPr>
          <a:xfrm>
            <a:off x="537328" y="365125"/>
            <a:ext cx="11274458" cy="1325563"/>
          </a:xfrm>
        </p:spPr>
        <p:txBody>
          <a:bodyPr/>
          <a:lstStyle/>
          <a:p>
            <a:r>
              <a:rPr lang="en-GB" b="1"/>
              <a:t>Science		              	        History and Geography </a:t>
            </a:r>
          </a:p>
        </p:txBody>
      </p:sp>
      <p:sp>
        <p:nvSpPr>
          <p:cNvPr id="3" name="Content Placeholder 2">
            <a:extLst>
              <a:ext uri="{FF2B5EF4-FFF2-40B4-BE49-F238E27FC236}">
                <a16:creationId xmlns:a16="http://schemas.microsoft.com/office/drawing/2014/main" id="{BE9C577B-C77D-48EE-B2B3-1B6E4012C617}"/>
              </a:ext>
            </a:extLst>
          </p:cNvPr>
          <p:cNvSpPr>
            <a:spLocks noGrp="1"/>
          </p:cNvSpPr>
          <p:nvPr>
            <p:ph sz="half" idx="1"/>
          </p:nvPr>
        </p:nvSpPr>
        <p:spPr>
          <a:xfrm>
            <a:off x="536275" y="1250531"/>
            <a:ext cx="5181600" cy="3416810"/>
          </a:xfrm>
        </p:spPr>
        <p:txBody>
          <a:bodyPr vert="horz" lIns="91440" tIns="45720" rIns="91440" bIns="45720" rtlCol="0" anchor="t">
            <a:normAutofit/>
          </a:bodyPr>
          <a:lstStyle/>
          <a:p>
            <a:pPr marL="0" indent="0">
              <a:buNone/>
            </a:pPr>
            <a:r>
              <a:rPr lang="en-GB" sz="2400"/>
              <a:t>Term 1 – Light</a:t>
            </a:r>
            <a:endParaRPr lang="en-GB" sz="2400">
              <a:ea typeface="Calibri"/>
              <a:cs typeface="Calibri"/>
            </a:endParaRPr>
          </a:p>
          <a:p>
            <a:pPr marL="0" indent="0">
              <a:buNone/>
            </a:pPr>
            <a:r>
              <a:rPr lang="en-GB" sz="2400"/>
              <a:t>Term 2 – Forces and Magnets</a:t>
            </a:r>
            <a:endParaRPr lang="en-GB" sz="2400">
              <a:ea typeface="Calibri"/>
              <a:cs typeface="Calibri"/>
            </a:endParaRPr>
          </a:p>
          <a:p>
            <a:pPr marL="0" indent="0">
              <a:buNone/>
            </a:pPr>
            <a:r>
              <a:rPr lang="en-GB" sz="2400"/>
              <a:t>Term 3 – Rocks, Soils &amp; Fossils</a:t>
            </a:r>
            <a:endParaRPr lang="en-GB" sz="2400">
              <a:ea typeface="Calibri"/>
              <a:cs typeface="Calibri"/>
            </a:endParaRPr>
          </a:p>
          <a:p>
            <a:pPr marL="0" indent="0">
              <a:buNone/>
            </a:pPr>
            <a:r>
              <a:rPr lang="en-GB" sz="2400"/>
              <a:t>Term 4 – Animals including Humans (Healthy Eating)</a:t>
            </a:r>
            <a:endParaRPr lang="en-GB" sz="2400">
              <a:ea typeface="Calibri" panose="020F0502020204030204"/>
              <a:cs typeface="Calibri" panose="020F0502020204030204"/>
            </a:endParaRPr>
          </a:p>
          <a:p>
            <a:pPr marL="0" indent="0">
              <a:buNone/>
            </a:pPr>
            <a:r>
              <a:rPr lang="en-GB" sz="2400"/>
              <a:t>Term 5 – Animals including Humans (Skeletons)</a:t>
            </a:r>
            <a:endParaRPr lang="en-GB" sz="2400">
              <a:ea typeface="Calibri" panose="020F0502020204030204"/>
              <a:cs typeface="Calibri" panose="020F0502020204030204"/>
            </a:endParaRPr>
          </a:p>
          <a:p>
            <a:pPr marL="0" indent="0">
              <a:buNone/>
            </a:pPr>
            <a:r>
              <a:rPr lang="en-GB" sz="2400"/>
              <a:t>Term 6 – Plants</a:t>
            </a:r>
            <a:endParaRPr lang="en-GB" sz="2400">
              <a:ea typeface="Calibri" panose="020F0502020204030204"/>
              <a:cs typeface="Calibri" panose="020F0502020204030204"/>
            </a:endParaRPr>
          </a:p>
        </p:txBody>
      </p:sp>
      <p:sp>
        <p:nvSpPr>
          <p:cNvPr id="4" name="Content Placeholder 3">
            <a:extLst>
              <a:ext uri="{FF2B5EF4-FFF2-40B4-BE49-F238E27FC236}">
                <a16:creationId xmlns:a16="http://schemas.microsoft.com/office/drawing/2014/main" id="{5A39A3AA-1A69-4C47-AA45-0E8D4111A382}"/>
              </a:ext>
            </a:extLst>
          </p:cNvPr>
          <p:cNvSpPr>
            <a:spLocks noGrp="1"/>
          </p:cNvSpPr>
          <p:nvPr>
            <p:ph sz="half" idx="2"/>
          </p:nvPr>
        </p:nvSpPr>
        <p:spPr>
          <a:xfrm>
            <a:off x="6186577" y="1250531"/>
            <a:ext cx="5181600" cy="2999867"/>
          </a:xfrm>
        </p:spPr>
        <p:txBody>
          <a:bodyPr vert="horz" lIns="91440" tIns="45720" rIns="91440" bIns="45720" rtlCol="0" anchor="t">
            <a:normAutofit/>
          </a:bodyPr>
          <a:lstStyle/>
          <a:p>
            <a:pPr marL="0" indent="0">
              <a:buNone/>
            </a:pPr>
            <a:r>
              <a:rPr lang="en-GB" sz="2400"/>
              <a:t>Term 1 – Rivers</a:t>
            </a:r>
          </a:p>
          <a:p>
            <a:pPr marL="0" indent="0">
              <a:buNone/>
            </a:pPr>
            <a:r>
              <a:rPr lang="en-GB" sz="2400"/>
              <a:t>Term 2 – Antarctica</a:t>
            </a:r>
            <a:endParaRPr lang="en-GB" sz="2400">
              <a:ea typeface="Calibri"/>
              <a:cs typeface="Calibri"/>
            </a:endParaRPr>
          </a:p>
          <a:p>
            <a:pPr marL="0" indent="0">
              <a:buNone/>
            </a:pPr>
            <a:r>
              <a:rPr lang="en-GB" sz="2400"/>
              <a:t>Term 3 – Stone Age to Iron Age</a:t>
            </a:r>
            <a:endParaRPr lang="en-GB" sz="2400">
              <a:ea typeface="Calibri" panose="020F0502020204030204"/>
              <a:cs typeface="Calibri" panose="020F0502020204030204"/>
            </a:endParaRPr>
          </a:p>
          <a:p>
            <a:pPr marL="0" indent="0">
              <a:buNone/>
            </a:pPr>
            <a:r>
              <a:rPr lang="en-GB" sz="2400"/>
              <a:t>Term 4 – Where does our food come from? </a:t>
            </a:r>
            <a:endParaRPr lang="en-GB" sz="2400">
              <a:ea typeface="Calibri" panose="020F0502020204030204"/>
              <a:cs typeface="Calibri" panose="020F0502020204030204"/>
            </a:endParaRPr>
          </a:p>
          <a:p>
            <a:pPr marL="0" indent="0">
              <a:buNone/>
            </a:pPr>
            <a:r>
              <a:rPr lang="en-GB" sz="2400"/>
              <a:t>Term 5 &amp; 6 – Ancient Civilisations and Ancient Egypt Study</a:t>
            </a:r>
            <a:endParaRPr lang="en-GB" sz="2400">
              <a:ea typeface="Calibri" panose="020F0502020204030204"/>
              <a:cs typeface="Calibri" panose="020F0502020204030204"/>
            </a:endParaRPr>
          </a:p>
          <a:p>
            <a:pPr marL="0" indent="0">
              <a:buNone/>
            </a:pPr>
            <a:endParaRPr lang="en-GB" sz="2400"/>
          </a:p>
        </p:txBody>
      </p:sp>
      <p:pic>
        <p:nvPicPr>
          <p:cNvPr id="5" name="Picture 4" descr="Sources of Light Quiz 1 | List of Light Sources | Examples of Light Sources">
            <a:extLst>
              <a:ext uri="{FF2B5EF4-FFF2-40B4-BE49-F238E27FC236}">
                <a16:creationId xmlns:a16="http://schemas.microsoft.com/office/drawing/2014/main" id="{D3746804-B17F-B867-3C36-2227DBF18759}"/>
              </a:ext>
            </a:extLst>
          </p:cNvPr>
          <p:cNvPicPr>
            <a:picLocks noChangeAspect="1"/>
          </p:cNvPicPr>
          <p:nvPr/>
        </p:nvPicPr>
        <p:blipFill>
          <a:blip r:embed="rId2"/>
          <a:stretch>
            <a:fillRect/>
          </a:stretch>
        </p:blipFill>
        <p:spPr>
          <a:xfrm>
            <a:off x="-899" y="4829894"/>
            <a:ext cx="2016784" cy="2021457"/>
          </a:xfrm>
          <a:prstGeom prst="rect">
            <a:avLst/>
          </a:prstGeom>
        </p:spPr>
      </p:pic>
      <p:pic>
        <p:nvPicPr>
          <p:cNvPr id="6" name="Picture 5" descr="LoveLincsPlants resources for schools | Lincolnshire Wildlife Trust">
            <a:extLst>
              <a:ext uri="{FF2B5EF4-FFF2-40B4-BE49-F238E27FC236}">
                <a16:creationId xmlns:a16="http://schemas.microsoft.com/office/drawing/2014/main" id="{82B492D8-B82B-9B31-6CB1-063C40E78A25}"/>
              </a:ext>
            </a:extLst>
          </p:cNvPr>
          <p:cNvPicPr>
            <a:picLocks noChangeAspect="1"/>
          </p:cNvPicPr>
          <p:nvPr/>
        </p:nvPicPr>
        <p:blipFill>
          <a:blip r:embed="rId3"/>
          <a:stretch>
            <a:fillRect/>
          </a:stretch>
        </p:blipFill>
        <p:spPr>
          <a:xfrm>
            <a:off x="2011032" y="4828996"/>
            <a:ext cx="2031342" cy="2036014"/>
          </a:xfrm>
          <a:prstGeom prst="rect">
            <a:avLst/>
          </a:prstGeom>
        </p:spPr>
      </p:pic>
      <p:pic>
        <p:nvPicPr>
          <p:cNvPr id="7" name="Picture 6" descr="This Planet Rocks">
            <a:extLst>
              <a:ext uri="{FF2B5EF4-FFF2-40B4-BE49-F238E27FC236}">
                <a16:creationId xmlns:a16="http://schemas.microsoft.com/office/drawing/2014/main" id="{74DF64B5-6709-D26F-9388-11D34D1AF959}"/>
              </a:ext>
            </a:extLst>
          </p:cNvPr>
          <p:cNvPicPr>
            <a:picLocks noChangeAspect="1"/>
          </p:cNvPicPr>
          <p:nvPr/>
        </p:nvPicPr>
        <p:blipFill>
          <a:blip r:embed="rId4"/>
          <a:stretch>
            <a:fillRect/>
          </a:stretch>
        </p:blipFill>
        <p:spPr>
          <a:xfrm>
            <a:off x="4037342" y="5360060"/>
            <a:ext cx="3057525" cy="1495425"/>
          </a:xfrm>
          <a:prstGeom prst="rect">
            <a:avLst/>
          </a:prstGeom>
        </p:spPr>
      </p:pic>
      <p:pic>
        <p:nvPicPr>
          <p:cNvPr id="8" name="Picture 7" descr="Antarctica Wildlife &amp; Travel Guide ...">
            <a:extLst>
              <a:ext uri="{FF2B5EF4-FFF2-40B4-BE49-F238E27FC236}">
                <a16:creationId xmlns:a16="http://schemas.microsoft.com/office/drawing/2014/main" id="{6905FF0E-7BFF-165B-F89B-A4AF9AD6179C}"/>
              </a:ext>
            </a:extLst>
          </p:cNvPr>
          <p:cNvPicPr>
            <a:picLocks noChangeAspect="1"/>
          </p:cNvPicPr>
          <p:nvPr/>
        </p:nvPicPr>
        <p:blipFill>
          <a:blip r:embed="rId5"/>
          <a:stretch>
            <a:fillRect/>
          </a:stretch>
        </p:blipFill>
        <p:spPr>
          <a:xfrm>
            <a:off x="9492740" y="5169200"/>
            <a:ext cx="2695575" cy="1695450"/>
          </a:xfrm>
          <a:prstGeom prst="rect">
            <a:avLst/>
          </a:prstGeom>
        </p:spPr>
      </p:pic>
      <p:pic>
        <p:nvPicPr>
          <p:cNvPr id="9" name="Picture 8" descr="3 Reasons That Make Rivers Important">
            <a:extLst>
              <a:ext uri="{FF2B5EF4-FFF2-40B4-BE49-F238E27FC236}">
                <a16:creationId xmlns:a16="http://schemas.microsoft.com/office/drawing/2014/main" id="{3B3463D7-263F-530B-C9E6-E519D95B516F}"/>
              </a:ext>
            </a:extLst>
          </p:cNvPr>
          <p:cNvPicPr>
            <a:picLocks noChangeAspect="1"/>
          </p:cNvPicPr>
          <p:nvPr/>
        </p:nvPicPr>
        <p:blipFill>
          <a:blip r:embed="rId6"/>
          <a:stretch>
            <a:fillRect/>
          </a:stretch>
        </p:blipFill>
        <p:spPr>
          <a:xfrm>
            <a:off x="7086690" y="5116633"/>
            <a:ext cx="2619375" cy="1743075"/>
          </a:xfrm>
          <a:prstGeom prst="rect">
            <a:avLst/>
          </a:prstGeom>
        </p:spPr>
      </p:pic>
    </p:spTree>
    <p:extLst>
      <p:ext uri="{BB962C8B-B14F-4D97-AF65-F5344CB8AC3E}">
        <p14:creationId xmlns:p14="http://schemas.microsoft.com/office/powerpoint/2010/main" val="6204278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6AD378A-B30C-D704-3539-703122F8D376}"/>
              </a:ext>
            </a:extLst>
          </p:cNvPr>
          <p:cNvSpPr txBox="1"/>
          <p:nvPr/>
        </p:nvSpPr>
        <p:spPr>
          <a:xfrm>
            <a:off x="4278700" y="224286"/>
            <a:ext cx="3634597" cy="646331"/>
          </a:xfrm>
          <a:prstGeom prst="rect">
            <a:avLst/>
          </a:prstGeom>
          <a:noFill/>
        </p:spPr>
        <p:txBody>
          <a:bodyPr wrap="square" rtlCol="0">
            <a:spAutoFit/>
          </a:bodyPr>
          <a:lstStyle/>
          <a:p>
            <a:r>
              <a:rPr lang="en-GB" sz="3600" b="1" u="sng">
                <a:latin typeface="+mj-lt"/>
              </a:rPr>
              <a:t>The Curriculum</a:t>
            </a:r>
          </a:p>
        </p:txBody>
      </p:sp>
      <p:sp>
        <p:nvSpPr>
          <p:cNvPr id="3" name="TextBox 2">
            <a:extLst>
              <a:ext uri="{FF2B5EF4-FFF2-40B4-BE49-F238E27FC236}">
                <a16:creationId xmlns:a16="http://schemas.microsoft.com/office/drawing/2014/main" id="{8B20D7B4-89F2-A7C3-9F06-C36D48109C72}"/>
              </a:ext>
            </a:extLst>
          </p:cNvPr>
          <p:cNvSpPr txBox="1"/>
          <p:nvPr/>
        </p:nvSpPr>
        <p:spPr>
          <a:xfrm>
            <a:off x="598093" y="870617"/>
            <a:ext cx="10593237" cy="2246769"/>
          </a:xfrm>
          <a:prstGeom prst="rect">
            <a:avLst/>
          </a:prstGeom>
          <a:noFill/>
        </p:spPr>
        <p:txBody>
          <a:bodyPr wrap="square" rtlCol="0">
            <a:spAutoFit/>
          </a:bodyPr>
          <a:lstStyle/>
          <a:p>
            <a:r>
              <a:rPr lang="en-GB" sz="2400" b="1" u="sng">
                <a:latin typeface="+mj-lt"/>
              </a:rPr>
              <a:t>PE &amp; Games</a:t>
            </a:r>
          </a:p>
          <a:p>
            <a:endParaRPr lang="en-GB" sz="2800" b="1" u="sng">
              <a:latin typeface="+mj-lt"/>
            </a:endParaRPr>
          </a:p>
          <a:p>
            <a:endParaRPr lang="en-GB" sz="2800" b="1" u="sng">
              <a:latin typeface="+mj-lt"/>
            </a:endParaRPr>
          </a:p>
          <a:p>
            <a:endParaRPr lang="en-GB" sz="2800" b="1" u="sng">
              <a:latin typeface="+mj-lt"/>
            </a:endParaRPr>
          </a:p>
          <a:p>
            <a:endParaRPr lang="en-GB" sz="2800" b="1" u="sng">
              <a:latin typeface="+mj-lt"/>
            </a:endParaRPr>
          </a:p>
        </p:txBody>
      </p:sp>
      <p:sp>
        <p:nvSpPr>
          <p:cNvPr id="4" name="TextBox 3">
            <a:extLst>
              <a:ext uri="{FF2B5EF4-FFF2-40B4-BE49-F238E27FC236}">
                <a16:creationId xmlns:a16="http://schemas.microsoft.com/office/drawing/2014/main" id="{352F617F-1784-D43E-7156-3A5851EA542C}"/>
              </a:ext>
            </a:extLst>
          </p:cNvPr>
          <p:cNvSpPr txBox="1"/>
          <p:nvPr/>
        </p:nvSpPr>
        <p:spPr>
          <a:xfrm>
            <a:off x="517579" y="1516948"/>
            <a:ext cx="10685255" cy="830997"/>
          </a:xfrm>
          <a:prstGeom prst="rect">
            <a:avLst/>
          </a:prstGeom>
          <a:noFill/>
        </p:spPr>
        <p:txBody>
          <a:bodyPr wrap="square" rtlCol="0">
            <a:spAutoFit/>
          </a:bodyPr>
          <a:lstStyle/>
          <a:p>
            <a:r>
              <a:rPr lang="en-GB" sz="2400">
                <a:latin typeface="+mj-lt"/>
              </a:rPr>
              <a:t>PE is taught twice a week and each lesson is an hour long. </a:t>
            </a:r>
            <a:r>
              <a:rPr lang="en-GB" sz="2400" b="1">
                <a:latin typeface="+mj-lt"/>
              </a:rPr>
              <a:t>For this term, PE is taught on Wednesday and Thursday. </a:t>
            </a:r>
          </a:p>
        </p:txBody>
      </p:sp>
      <p:sp>
        <p:nvSpPr>
          <p:cNvPr id="5" name="TextBox 4">
            <a:extLst>
              <a:ext uri="{FF2B5EF4-FFF2-40B4-BE49-F238E27FC236}">
                <a16:creationId xmlns:a16="http://schemas.microsoft.com/office/drawing/2014/main" id="{6E7B31D3-2B21-27E0-DAA9-93B1707954AA}"/>
              </a:ext>
            </a:extLst>
          </p:cNvPr>
          <p:cNvSpPr txBox="1"/>
          <p:nvPr/>
        </p:nvSpPr>
        <p:spPr>
          <a:xfrm>
            <a:off x="517579" y="2717669"/>
            <a:ext cx="10846282" cy="1569660"/>
          </a:xfrm>
          <a:prstGeom prst="rect">
            <a:avLst/>
          </a:prstGeom>
          <a:noFill/>
        </p:spPr>
        <p:txBody>
          <a:bodyPr wrap="square" rtlCol="0">
            <a:spAutoFit/>
          </a:bodyPr>
          <a:lstStyle/>
          <a:p>
            <a:r>
              <a:rPr lang="en-GB" sz="2400" b="1" u="sng">
                <a:latin typeface="+mj-lt"/>
              </a:rPr>
              <a:t>Kit</a:t>
            </a:r>
          </a:p>
          <a:p>
            <a:r>
              <a:rPr lang="en-GB" sz="2400" b="1">
                <a:latin typeface="+mj-lt"/>
              </a:rPr>
              <a:t>PE-T-shirt, shorts and plimsolls</a:t>
            </a:r>
          </a:p>
          <a:p>
            <a:r>
              <a:rPr lang="en-GB" sz="2400" b="1">
                <a:latin typeface="+mj-lt"/>
              </a:rPr>
              <a:t>Games – T-shirt, long-sleeved top, track suit bottoms (not leggings) and trainers</a:t>
            </a:r>
          </a:p>
          <a:p>
            <a:r>
              <a:rPr lang="en-GB" sz="2400" b="1">
                <a:latin typeface="+mj-lt"/>
              </a:rPr>
              <a:t>Long hair needs to be tied back and earrings either removed or taped. </a:t>
            </a:r>
          </a:p>
        </p:txBody>
      </p:sp>
      <p:sp>
        <p:nvSpPr>
          <p:cNvPr id="6" name="TextBox 5">
            <a:extLst>
              <a:ext uri="{FF2B5EF4-FFF2-40B4-BE49-F238E27FC236}">
                <a16:creationId xmlns:a16="http://schemas.microsoft.com/office/drawing/2014/main" id="{E1061B1B-39B6-FFCE-2880-995F88BF4E87}"/>
              </a:ext>
            </a:extLst>
          </p:cNvPr>
          <p:cNvSpPr txBox="1"/>
          <p:nvPr/>
        </p:nvSpPr>
        <p:spPr>
          <a:xfrm>
            <a:off x="517580" y="4510056"/>
            <a:ext cx="6091768" cy="830997"/>
          </a:xfrm>
          <a:prstGeom prst="rect">
            <a:avLst/>
          </a:prstGeom>
          <a:noFill/>
        </p:spPr>
        <p:txBody>
          <a:bodyPr wrap="square" rtlCol="0">
            <a:spAutoFit/>
          </a:bodyPr>
          <a:lstStyle/>
          <a:p>
            <a:r>
              <a:rPr lang="en-GB" sz="2400" b="1" u="sng">
                <a:highlight>
                  <a:srgbClr val="FFFF00"/>
                </a:highlight>
                <a:latin typeface="+mj-lt"/>
              </a:rPr>
              <a:t>The children wear their kit to school on PE days and will stay in the kit all day. </a:t>
            </a:r>
          </a:p>
        </p:txBody>
      </p:sp>
      <p:pic>
        <p:nvPicPr>
          <p:cNvPr id="6146" name="Picture 2" descr="PE and Games | Poole Grammar School">
            <a:extLst>
              <a:ext uri="{FF2B5EF4-FFF2-40B4-BE49-F238E27FC236}">
                <a16:creationId xmlns:a16="http://schemas.microsoft.com/office/drawing/2014/main" id="{94D295F6-BC56-E06B-C2E0-479B93411DC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34961" y="4656661"/>
            <a:ext cx="2628900"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7397806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4B0CDC-0D36-4953-9722-585572E0F15F}"/>
              </a:ext>
            </a:extLst>
          </p:cNvPr>
          <p:cNvSpPr>
            <a:spLocks noGrp="1"/>
          </p:cNvSpPr>
          <p:nvPr>
            <p:ph type="title"/>
          </p:nvPr>
        </p:nvSpPr>
        <p:spPr/>
        <p:txBody>
          <a:bodyPr/>
          <a:lstStyle/>
          <a:p>
            <a:r>
              <a:rPr lang="en-GB" b="1"/>
              <a:t>Other subjects </a:t>
            </a:r>
          </a:p>
        </p:txBody>
      </p:sp>
      <p:sp>
        <p:nvSpPr>
          <p:cNvPr id="3" name="Content Placeholder 2">
            <a:extLst>
              <a:ext uri="{FF2B5EF4-FFF2-40B4-BE49-F238E27FC236}">
                <a16:creationId xmlns:a16="http://schemas.microsoft.com/office/drawing/2014/main" id="{79955CD0-7B2F-4086-82CD-02C68BFEEE8F}"/>
              </a:ext>
            </a:extLst>
          </p:cNvPr>
          <p:cNvSpPr>
            <a:spLocks noGrp="1"/>
          </p:cNvSpPr>
          <p:nvPr>
            <p:ph idx="1"/>
          </p:nvPr>
        </p:nvSpPr>
        <p:spPr>
          <a:xfrm>
            <a:off x="838200" y="1825625"/>
            <a:ext cx="10515600" cy="2329280"/>
          </a:xfrm>
        </p:spPr>
        <p:txBody>
          <a:bodyPr vert="horz" lIns="91440" tIns="45720" rIns="91440" bIns="45720" rtlCol="0" anchor="t">
            <a:normAutofit/>
          </a:bodyPr>
          <a:lstStyle/>
          <a:p>
            <a:r>
              <a:rPr lang="en-GB"/>
              <a:t>As well as the subjects already mentioned, children will continue to having lessons in: </a:t>
            </a:r>
            <a:r>
              <a:rPr lang="en-GB" i="1"/>
              <a:t>French, PSHE and Rights, Art, DT, Music and RE. </a:t>
            </a:r>
            <a:endParaRPr lang="en-GB">
              <a:ea typeface="Calibri" panose="020F0502020204030204"/>
              <a:cs typeface="Calibri" panose="020F0502020204030204"/>
            </a:endParaRPr>
          </a:p>
          <a:p>
            <a:r>
              <a:rPr lang="en-GB">
                <a:ea typeface="Calibri" panose="020F0502020204030204"/>
                <a:cs typeface="Calibri" panose="020F0502020204030204"/>
              </a:rPr>
              <a:t>These lessons will be taught either consecutively each week or saved for a term which fits in with a wider school approach to a topic. </a:t>
            </a:r>
            <a:endParaRPr lang="en-GB" i="1">
              <a:ea typeface="Calibri"/>
              <a:cs typeface="Calibri"/>
            </a:endParaRPr>
          </a:p>
        </p:txBody>
      </p:sp>
      <p:pic>
        <p:nvPicPr>
          <p:cNvPr id="4" name="Picture 2" descr="Computing | Federation of Boldmere Schools">
            <a:extLst>
              <a:ext uri="{FF2B5EF4-FFF2-40B4-BE49-F238E27FC236}">
                <a16:creationId xmlns:a16="http://schemas.microsoft.com/office/drawing/2014/main" id="{2B7F6D9C-7626-4E56-9178-F5AA63FAC1D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69235" y="4147528"/>
            <a:ext cx="2352675" cy="19431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Music Notes Stock Illustrations – 49,851 Music Notes Stock Illustrations,  Vectors &amp; Clipart - Dreamstime">
            <a:extLst>
              <a:ext uri="{FF2B5EF4-FFF2-40B4-BE49-F238E27FC236}">
                <a16:creationId xmlns:a16="http://schemas.microsoft.com/office/drawing/2014/main" id="{CB56A227-A085-490A-9838-529F56D5E73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4470" y="4147528"/>
            <a:ext cx="3057525" cy="149542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descr="Art Materials - Jennie Maizels">
            <a:extLst>
              <a:ext uri="{FF2B5EF4-FFF2-40B4-BE49-F238E27FC236}">
                <a16:creationId xmlns:a16="http://schemas.microsoft.com/office/drawing/2014/main" id="{49CF9839-B520-4C89-B290-5388610E97B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3358" y="4147528"/>
            <a:ext cx="3271142" cy="23453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8356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D46D45-65DC-4553-8DB3-0CDE9B9E9E2F}"/>
              </a:ext>
            </a:extLst>
          </p:cNvPr>
          <p:cNvSpPr>
            <a:spLocks noGrp="1"/>
          </p:cNvSpPr>
          <p:nvPr>
            <p:ph type="title"/>
          </p:nvPr>
        </p:nvSpPr>
        <p:spPr/>
        <p:txBody>
          <a:bodyPr/>
          <a:lstStyle/>
          <a:p>
            <a:r>
              <a:rPr lang="en-GB" b="1"/>
              <a:t>The beginning of the day	</a:t>
            </a:r>
          </a:p>
        </p:txBody>
      </p:sp>
      <p:sp>
        <p:nvSpPr>
          <p:cNvPr id="3" name="Content Placeholder 2">
            <a:extLst>
              <a:ext uri="{FF2B5EF4-FFF2-40B4-BE49-F238E27FC236}">
                <a16:creationId xmlns:a16="http://schemas.microsoft.com/office/drawing/2014/main" id="{2C8CF012-4D9F-47ED-AF3B-FA6C8F10192B}"/>
              </a:ext>
            </a:extLst>
          </p:cNvPr>
          <p:cNvSpPr>
            <a:spLocks noGrp="1"/>
          </p:cNvSpPr>
          <p:nvPr>
            <p:ph idx="1"/>
          </p:nvPr>
        </p:nvSpPr>
        <p:spPr/>
        <p:txBody>
          <a:bodyPr vert="horz" lIns="91440" tIns="45720" rIns="91440" bIns="45720" rtlCol="0" anchor="t">
            <a:normAutofit/>
          </a:bodyPr>
          <a:lstStyle/>
          <a:p>
            <a:r>
              <a:rPr lang="en-GB"/>
              <a:t>As per Mrs Fosters' recent letter, please refrain from parking in the school car park – this is for staff. </a:t>
            </a:r>
          </a:p>
          <a:p>
            <a:r>
              <a:rPr lang="en-GB"/>
              <a:t>As per school directives, children are to be dropped off at the office and then walk down the corridor by themselves. This is for ensuring the safeguarding of </a:t>
            </a:r>
            <a:r>
              <a:rPr lang="en-GB" b="1"/>
              <a:t>all children. </a:t>
            </a:r>
            <a:endParaRPr lang="en-GB" b="1">
              <a:ea typeface="Calibri"/>
              <a:cs typeface="Calibri"/>
            </a:endParaRPr>
          </a:p>
          <a:p>
            <a:r>
              <a:rPr lang="en-GB">
                <a:ea typeface="Calibri"/>
                <a:cs typeface="Calibri"/>
              </a:rPr>
              <a:t>If you need to speak to me, please email me at </a:t>
            </a:r>
            <a:r>
              <a:rPr lang="en-GB">
                <a:ea typeface="Calibri"/>
                <a:cs typeface="Calibri"/>
                <a:hlinkClick r:id="rId2"/>
              </a:rPr>
              <a:t>l.phillips@ladyj.kent.sch.uk</a:t>
            </a:r>
            <a:r>
              <a:rPr lang="en-GB">
                <a:ea typeface="Calibri"/>
                <a:cs typeface="Calibri"/>
              </a:rPr>
              <a:t> to arrange a meeting and I will happy to meet with you. </a:t>
            </a:r>
          </a:p>
        </p:txBody>
      </p:sp>
    </p:spTree>
    <p:extLst>
      <p:ext uri="{BB962C8B-B14F-4D97-AF65-F5344CB8AC3E}">
        <p14:creationId xmlns:p14="http://schemas.microsoft.com/office/powerpoint/2010/main" val="36944858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E6BDD2-B22A-41C6-AB08-FE9CBF9CCBC6}"/>
              </a:ext>
            </a:extLst>
          </p:cNvPr>
          <p:cNvSpPr>
            <a:spLocks noGrp="1"/>
          </p:cNvSpPr>
          <p:nvPr>
            <p:ph type="title"/>
          </p:nvPr>
        </p:nvSpPr>
        <p:spPr/>
        <p:txBody>
          <a:bodyPr/>
          <a:lstStyle/>
          <a:p>
            <a:r>
              <a:rPr lang="en-GB" b="1"/>
              <a:t>Daily routine </a:t>
            </a:r>
          </a:p>
        </p:txBody>
      </p:sp>
      <p:graphicFrame>
        <p:nvGraphicFramePr>
          <p:cNvPr id="4" name="Table 4">
            <a:extLst>
              <a:ext uri="{FF2B5EF4-FFF2-40B4-BE49-F238E27FC236}">
                <a16:creationId xmlns:a16="http://schemas.microsoft.com/office/drawing/2014/main" id="{A6C0B3A7-CA61-4153-ABE9-70DFD36B58C2}"/>
              </a:ext>
            </a:extLst>
          </p:cNvPr>
          <p:cNvGraphicFramePr>
            <a:graphicFrameLocks noGrp="1"/>
          </p:cNvGraphicFramePr>
          <p:nvPr>
            <p:ph idx="1"/>
            <p:extLst>
              <p:ext uri="{D42A27DB-BD31-4B8C-83A1-F6EECF244321}">
                <p14:modId xmlns:p14="http://schemas.microsoft.com/office/powerpoint/2010/main" val="2415613743"/>
              </p:ext>
            </p:extLst>
          </p:nvPr>
        </p:nvGraphicFramePr>
        <p:xfrm>
          <a:off x="103695" y="2514600"/>
          <a:ext cx="11981469" cy="2946333"/>
        </p:xfrm>
        <a:graphic>
          <a:graphicData uri="http://schemas.openxmlformats.org/drawingml/2006/table">
            <a:tbl>
              <a:tblPr firstRow="1" bandRow="1">
                <a:tableStyleId>{5C22544A-7EE6-4342-B048-85BDC9FD1C3A}</a:tableStyleId>
              </a:tblPr>
              <a:tblGrid>
                <a:gridCol w="1378383">
                  <a:extLst>
                    <a:ext uri="{9D8B030D-6E8A-4147-A177-3AD203B41FA5}">
                      <a16:colId xmlns:a16="http://schemas.microsoft.com/office/drawing/2014/main" val="1568360718"/>
                    </a:ext>
                  </a:extLst>
                </a:gridCol>
                <a:gridCol w="1477357">
                  <a:extLst>
                    <a:ext uri="{9D8B030D-6E8A-4147-A177-3AD203B41FA5}">
                      <a16:colId xmlns:a16="http://schemas.microsoft.com/office/drawing/2014/main" val="246949381"/>
                    </a:ext>
                  </a:extLst>
                </a:gridCol>
                <a:gridCol w="1569859">
                  <a:extLst>
                    <a:ext uri="{9D8B030D-6E8A-4147-A177-3AD203B41FA5}">
                      <a16:colId xmlns:a16="http://schemas.microsoft.com/office/drawing/2014/main" val="2264742451"/>
                    </a:ext>
                  </a:extLst>
                </a:gridCol>
                <a:gridCol w="1133785">
                  <a:extLst>
                    <a:ext uri="{9D8B030D-6E8A-4147-A177-3AD203B41FA5}">
                      <a16:colId xmlns:a16="http://schemas.microsoft.com/office/drawing/2014/main" val="492281764"/>
                    </a:ext>
                  </a:extLst>
                </a:gridCol>
                <a:gridCol w="1430315">
                  <a:extLst>
                    <a:ext uri="{9D8B030D-6E8A-4147-A177-3AD203B41FA5}">
                      <a16:colId xmlns:a16="http://schemas.microsoft.com/office/drawing/2014/main" val="437043553"/>
                    </a:ext>
                  </a:extLst>
                </a:gridCol>
                <a:gridCol w="1029129">
                  <a:extLst>
                    <a:ext uri="{9D8B030D-6E8A-4147-A177-3AD203B41FA5}">
                      <a16:colId xmlns:a16="http://schemas.microsoft.com/office/drawing/2014/main" val="1351676227"/>
                    </a:ext>
                  </a:extLst>
                </a:gridCol>
                <a:gridCol w="1308216">
                  <a:extLst>
                    <a:ext uri="{9D8B030D-6E8A-4147-A177-3AD203B41FA5}">
                      <a16:colId xmlns:a16="http://schemas.microsoft.com/office/drawing/2014/main" val="695081916"/>
                    </a:ext>
                  </a:extLst>
                </a:gridCol>
                <a:gridCol w="1489453">
                  <a:extLst>
                    <a:ext uri="{9D8B030D-6E8A-4147-A177-3AD203B41FA5}">
                      <a16:colId xmlns:a16="http://schemas.microsoft.com/office/drawing/2014/main" val="1678011239"/>
                    </a:ext>
                  </a:extLst>
                </a:gridCol>
                <a:gridCol w="1164972">
                  <a:extLst>
                    <a:ext uri="{9D8B030D-6E8A-4147-A177-3AD203B41FA5}">
                      <a16:colId xmlns:a16="http://schemas.microsoft.com/office/drawing/2014/main" val="1836811376"/>
                    </a:ext>
                  </a:extLst>
                </a:gridCol>
              </a:tblGrid>
              <a:tr h="806116">
                <a:tc>
                  <a:txBody>
                    <a:bodyPr/>
                    <a:lstStyle/>
                    <a:p>
                      <a:r>
                        <a:rPr lang="en-GB"/>
                        <a:t>8.35-8.55am</a:t>
                      </a:r>
                    </a:p>
                  </a:txBody>
                  <a:tcPr/>
                </a:tc>
                <a:tc>
                  <a:txBody>
                    <a:bodyPr/>
                    <a:lstStyle/>
                    <a:p>
                      <a:r>
                        <a:rPr lang="en-GB"/>
                        <a:t>9.00am</a:t>
                      </a:r>
                    </a:p>
                  </a:txBody>
                  <a:tcPr/>
                </a:tc>
                <a:tc>
                  <a:txBody>
                    <a:bodyPr/>
                    <a:lstStyle/>
                    <a:p>
                      <a:r>
                        <a:rPr lang="en-GB"/>
                        <a:t>9.15am</a:t>
                      </a:r>
                    </a:p>
                  </a:txBody>
                  <a:tcPr/>
                </a:tc>
                <a:tc>
                  <a:txBody>
                    <a:bodyPr/>
                    <a:lstStyle/>
                    <a:p>
                      <a:r>
                        <a:rPr lang="en-GB"/>
                        <a:t>10.10am</a:t>
                      </a:r>
                    </a:p>
                  </a:txBody>
                  <a:tcPr/>
                </a:tc>
                <a:tc>
                  <a:txBody>
                    <a:bodyPr/>
                    <a:lstStyle/>
                    <a:p>
                      <a:r>
                        <a:rPr lang="en-GB"/>
                        <a:t>10.25am</a:t>
                      </a:r>
                    </a:p>
                  </a:txBody>
                  <a:tcPr/>
                </a:tc>
                <a:tc>
                  <a:txBody>
                    <a:bodyPr/>
                    <a:lstStyle/>
                    <a:p>
                      <a:r>
                        <a:rPr lang="en-GB"/>
                        <a:t>12.00-1.00pm</a:t>
                      </a:r>
                    </a:p>
                  </a:txBody>
                  <a:tcPr/>
                </a:tc>
                <a:tc>
                  <a:txBody>
                    <a:bodyPr/>
                    <a:lstStyle/>
                    <a:p>
                      <a:r>
                        <a:rPr lang="en-GB"/>
                        <a:t>1.00pm</a:t>
                      </a:r>
                    </a:p>
                  </a:txBody>
                  <a:tcPr/>
                </a:tc>
                <a:tc>
                  <a:txBody>
                    <a:bodyPr/>
                    <a:lstStyle/>
                    <a:p>
                      <a:r>
                        <a:rPr lang="en-GB"/>
                        <a:t>2.00pm</a:t>
                      </a:r>
                    </a:p>
                  </a:txBody>
                  <a:tcPr/>
                </a:tc>
                <a:tc>
                  <a:txBody>
                    <a:bodyPr/>
                    <a:lstStyle/>
                    <a:p>
                      <a:r>
                        <a:rPr lang="en-GB"/>
                        <a:t>2.55-3.20pm</a:t>
                      </a:r>
                    </a:p>
                  </a:txBody>
                  <a:tcPr/>
                </a:tc>
                <a:extLst>
                  <a:ext uri="{0D108BD9-81ED-4DB2-BD59-A6C34878D82A}">
                    <a16:rowId xmlns:a16="http://schemas.microsoft.com/office/drawing/2014/main" val="3192755078"/>
                  </a:ext>
                </a:extLst>
              </a:tr>
              <a:tr h="2140217">
                <a:tc>
                  <a:txBody>
                    <a:bodyPr/>
                    <a:lstStyle/>
                    <a:p>
                      <a:r>
                        <a:rPr lang="en-GB"/>
                        <a:t>Early work</a:t>
                      </a:r>
                    </a:p>
                  </a:txBody>
                  <a:tcPr/>
                </a:tc>
                <a:tc>
                  <a:txBody>
                    <a:bodyPr/>
                    <a:lstStyle/>
                    <a:p>
                      <a:r>
                        <a:rPr lang="en-GB"/>
                        <a:t>Celebration assembly</a:t>
                      </a:r>
                    </a:p>
                  </a:txBody>
                  <a:tcPr/>
                </a:tc>
                <a:tc>
                  <a:txBody>
                    <a:bodyPr/>
                    <a:lstStyle/>
                    <a:p>
                      <a:r>
                        <a:rPr lang="en-GB"/>
                        <a:t>Times Tables</a:t>
                      </a:r>
                    </a:p>
                    <a:p>
                      <a:endParaRPr lang="en-GB"/>
                    </a:p>
                    <a:p>
                      <a:r>
                        <a:rPr lang="en-GB"/>
                        <a:t>Maths</a:t>
                      </a:r>
                    </a:p>
                  </a:txBody>
                  <a:tcPr/>
                </a:tc>
                <a:tc>
                  <a:txBody>
                    <a:bodyPr/>
                    <a:lstStyle/>
                    <a:p>
                      <a:r>
                        <a:rPr lang="en-GB"/>
                        <a:t>Break</a:t>
                      </a:r>
                    </a:p>
                  </a:txBody>
                  <a:tcPr/>
                </a:tc>
                <a:tc>
                  <a:txBody>
                    <a:bodyPr/>
                    <a:lstStyle/>
                    <a:p>
                      <a:r>
                        <a:rPr lang="en-GB"/>
                        <a:t>English &amp; Reading Practice</a:t>
                      </a:r>
                    </a:p>
                  </a:txBody>
                  <a:tcPr/>
                </a:tc>
                <a:tc>
                  <a:txBody>
                    <a:bodyPr/>
                    <a:lstStyle/>
                    <a:p>
                      <a:r>
                        <a:rPr lang="en-GB"/>
                        <a:t>Lunch</a:t>
                      </a:r>
                    </a:p>
                  </a:txBody>
                  <a:tcPr/>
                </a:tc>
                <a:tc>
                  <a:txBody>
                    <a:bodyPr/>
                    <a:lstStyle/>
                    <a:p>
                      <a:r>
                        <a:rPr lang="en-GB"/>
                        <a:t>Geography</a:t>
                      </a:r>
                    </a:p>
                  </a:txBody>
                  <a:tcPr/>
                </a:tc>
                <a:tc>
                  <a:txBody>
                    <a:bodyPr/>
                    <a:lstStyle/>
                    <a:p>
                      <a:r>
                        <a:rPr lang="en-GB"/>
                        <a:t>French</a:t>
                      </a:r>
                    </a:p>
                  </a:txBody>
                  <a:tcPr/>
                </a:tc>
                <a:tc>
                  <a:txBody>
                    <a:bodyPr/>
                    <a:lstStyle/>
                    <a:p>
                      <a:r>
                        <a:rPr lang="en-GB"/>
                        <a:t>Story Time &amp; Home Time</a:t>
                      </a:r>
                    </a:p>
                  </a:txBody>
                  <a:tcPr/>
                </a:tc>
                <a:extLst>
                  <a:ext uri="{0D108BD9-81ED-4DB2-BD59-A6C34878D82A}">
                    <a16:rowId xmlns:a16="http://schemas.microsoft.com/office/drawing/2014/main" val="2819858802"/>
                  </a:ext>
                </a:extLst>
              </a:tr>
            </a:tbl>
          </a:graphicData>
        </a:graphic>
      </p:graphicFrame>
      <p:sp>
        <p:nvSpPr>
          <p:cNvPr id="5" name="TextBox 4">
            <a:extLst>
              <a:ext uri="{FF2B5EF4-FFF2-40B4-BE49-F238E27FC236}">
                <a16:creationId xmlns:a16="http://schemas.microsoft.com/office/drawing/2014/main" id="{A2E57978-7964-4B39-8573-EF5487FE9FBA}"/>
              </a:ext>
            </a:extLst>
          </p:cNvPr>
          <p:cNvSpPr txBox="1"/>
          <p:nvPr/>
        </p:nvSpPr>
        <p:spPr>
          <a:xfrm>
            <a:off x="902855" y="1766656"/>
            <a:ext cx="5648865" cy="369332"/>
          </a:xfrm>
          <a:prstGeom prst="rect">
            <a:avLst/>
          </a:prstGeom>
          <a:noFill/>
        </p:spPr>
        <p:txBody>
          <a:bodyPr wrap="square" rtlCol="0">
            <a:spAutoFit/>
          </a:bodyPr>
          <a:lstStyle/>
          <a:p>
            <a:r>
              <a:rPr lang="en-GB"/>
              <a:t>An </a:t>
            </a:r>
            <a:r>
              <a:rPr lang="en-GB" b="1"/>
              <a:t>example</a:t>
            </a:r>
            <a:r>
              <a:rPr lang="en-GB"/>
              <a:t> of our day at school </a:t>
            </a:r>
          </a:p>
        </p:txBody>
      </p:sp>
    </p:spTree>
    <p:extLst>
      <p:ext uri="{BB962C8B-B14F-4D97-AF65-F5344CB8AC3E}">
        <p14:creationId xmlns:p14="http://schemas.microsoft.com/office/powerpoint/2010/main" val="23200774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5C4F4F-D42B-47F2-9847-4B9E302D2B1D}"/>
              </a:ext>
            </a:extLst>
          </p:cNvPr>
          <p:cNvSpPr>
            <a:spLocks noGrp="1"/>
          </p:cNvSpPr>
          <p:nvPr>
            <p:ph type="title"/>
          </p:nvPr>
        </p:nvSpPr>
        <p:spPr/>
        <p:txBody>
          <a:bodyPr/>
          <a:lstStyle/>
          <a:p>
            <a:pPr algn="ctr"/>
            <a:r>
              <a:rPr lang="en-GB" b="1"/>
              <a:t>What your child should bring each day:</a:t>
            </a:r>
          </a:p>
        </p:txBody>
      </p:sp>
      <p:sp>
        <p:nvSpPr>
          <p:cNvPr id="3" name="Content Placeholder 2">
            <a:extLst>
              <a:ext uri="{FF2B5EF4-FFF2-40B4-BE49-F238E27FC236}">
                <a16:creationId xmlns:a16="http://schemas.microsoft.com/office/drawing/2014/main" id="{D4A12563-F829-4659-B84B-97356DAAB6C7}"/>
              </a:ext>
            </a:extLst>
          </p:cNvPr>
          <p:cNvSpPr>
            <a:spLocks noGrp="1"/>
          </p:cNvSpPr>
          <p:nvPr>
            <p:ph idx="1"/>
          </p:nvPr>
        </p:nvSpPr>
        <p:spPr/>
        <p:txBody>
          <a:bodyPr vert="horz" lIns="91440" tIns="45720" rIns="91440" bIns="45720" rtlCol="0" anchor="t">
            <a:normAutofit/>
          </a:bodyPr>
          <a:lstStyle/>
          <a:p>
            <a:r>
              <a:rPr lang="en-GB">
                <a:latin typeface="+mj-lt"/>
              </a:rPr>
              <a:t>School bag, book bag and a water bottle</a:t>
            </a:r>
            <a:endParaRPr lang="en-GB">
              <a:latin typeface="+mj-lt"/>
              <a:ea typeface="Calibri Light"/>
              <a:cs typeface="Calibri Light"/>
            </a:endParaRPr>
          </a:p>
          <a:p>
            <a:r>
              <a:rPr lang="en-GB">
                <a:latin typeface="+mj-lt"/>
              </a:rPr>
              <a:t>Lunch and a snack</a:t>
            </a:r>
            <a:endParaRPr lang="en-GB">
              <a:latin typeface="+mj-lt"/>
              <a:ea typeface="Calibri Light"/>
              <a:cs typeface="Calibri Light"/>
            </a:endParaRPr>
          </a:p>
          <a:p>
            <a:r>
              <a:rPr lang="en-GB">
                <a:latin typeface="+mj-lt"/>
              </a:rPr>
              <a:t>Please name their belongings especially their uniform and PE and games kit.</a:t>
            </a:r>
            <a:endParaRPr lang="en-GB">
              <a:latin typeface="+mj-lt"/>
              <a:ea typeface="Calibri Light"/>
              <a:cs typeface="Calibri Light"/>
            </a:endParaRPr>
          </a:p>
        </p:txBody>
      </p:sp>
      <p:pic>
        <p:nvPicPr>
          <p:cNvPr id="12290" name="Picture 2" descr="How to Organize Your School Bag: 9 Steps (with Pictures) - wikiHow">
            <a:extLst>
              <a:ext uri="{FF2B5EF4-FFF2-40B4-BE49-F238E27FC236}">
                <a16:creationId xmlns:a16="http://schemas.microsoft.com/office/drawing/2014/main" id="{159F7EB4-72B4-D7CB-0998-B6895C3EFB1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76025" y="3673648"/>
            <a:ext cx="4039949" cy="30260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01608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D9038-0D6C-2DE4-56CC-9085FE288532}"/>
              </a:ext>
            </a:extLst>
          </p:cNvPr>
          <p:cNvSpPr>
            <a:spLocks noGrp="1"/>
          </p:cNvSpPr>
          <p:nvPr>
            <p:ph type="title"/>
          </p:nvPr>
        </p:nvSpPr>
        <p:spPr/>
        <p:txBody>
          <a:bodyPr/>
          <a:lstStyle/>
          <a:p>
            <a:r>
              <a:rPr lang="en-US">
                <a:latin typeface="Century Gothic" panose="020B0502020202020204" pitchFamily="34" charset="0"/>
                <a:cs typeface="Posterama"/>
              </a:rPr>
              <a:t>Development and progress</a:t>
            </a:r>
            <a:endParaRPr lang="en-US">
              <a:latin typeface="Century Gothic" panose="020B0502020202020204" pitchFamily="34" charset="0"/>
            </a:endParaRPr>
          </a:p>
        </p:txBody>
      </p:sp>
      <p:sp>
        <p:nvSpPr>
          <p:cNvPr id="3" name="Content Placeholder 2">
            <a:extLst>
              <a:ext uri="{FF2B5EF4-FFF2-40B4-BE49-F238E27FC236}">
                <a16:creationId xmlns:a16="http://schemas.microsoft.com/office/drawing/2014/main" id="{ED95EAF3-20C3-D5E5-2573-EBDCB8B94137}"/>
              </a:ext>
            </a:extLst>
          </p:cNvPr>
          <p:cNvSpPr>
            <a:spLocks noGrp="1"/>
          </p:cNvSpPr>
          <p:nvPr>
            <p:ph idx="1"/>
          </p:nvPr>
        </p:nvSpPr>
        <p:spPr/>
        <p:txBody>
          <a:bodyPr vert="horz" lIns="91440" tIns="45720" rIns="91440" bIns="45720" rtlCol="0" anchor="t">
            <a:normAutofit/>
          </a:bodyPr>
          <a:lstStyle/>
          <a:p>
            <a:pPr fontAlgn="base"/>
            <a:r>
              <a:rPr lang="en-US" sz="2400" b="1">
                <a:solidFill>
                  <a:srgbClr val="000000"/>
                </a:solidFill>
                <a:ea typeface="+mn-lt"/>
                <a:cs typeface="+mn-lt"/>
              </a:rPr>
              <a:t>Child </a:t>
            </a:r>
            <a:r>
              <a:rPr lang="en-US" sz="2400" b="1" i="0" u="none" strike="noStrike">
                <a:solidFill>
                  <a:srgbClr val="000000"/>
                </a:solidFill>
                <a:effectLst/>
                <a:ea typeface="+mn-lt"/>
                <a:cs typeface="+mn-lt"/>
              </a:rPr>
              <a:t>development </a:t>
            </a:r>
            <a:r>
              <a:rPr lang="en-US" sz="2400" b="1">
                <a:solidFill>
                  <a:srgbClr val="000000"/>
                </a:solidFill>
                <a:ea typeface="+mn-lt"/>
                <a:cs typeface="+mn-lt"/>
              </a:rPr>
              <a:t>varies</a:t>
            </a:r>
            <a:r>
              <a:rPr lang="en-US" sz="2400">
                <a:solidFill>
                  <a:srgbClr val="000000"/>
                </a:solidFill>
                <a:ea typeface="+mn-lt"/>
                <a:cs typeface="+mn-lt"/>
              </a:rPr>
              <a:t> – every </a:t>
            </a:r>
            <a:r>
              <a:rPr lang="en-US" sz="2400" b="0" i="0" u="none" strike="noStrike">
                <a:solidFill>
                  <a:srgbClr val="000000"/>
                </a:solidFill>
                <a:effectLst/>
                <a:ea typeface="+mn-lt"/>
                <a:cs typeface="+mn-lt"/>
              </a:rPr>
              <a:t>child has </a:t>
            </a:r>
            <a:r>
              <a:rPr lang="en-US" sz="2400">
                <a:solidFill>
                  <a:srgbClr val="000000"/>
                </a:solidFill>
                <a:ea typeface="+mn-lt"/>
                <a:cs typeface="+mn-lt"/>
              </a:rPr>
              <a:t>unique </a:t>
            </a:r>
            <a:r>
              <a:rPr lang="en-US" sz="2400" b="0" i="0" u="none" strike="noStrike">
                <a:solidFill>
                  <a:srgbClr val="000000"/>
                </a:solidFill>
                <a:effectLst/>
                <a:ea typeface="+mn-lt"/>
                <a:cs typeface="+mn-lt"/>
              </a:rPr>
              <a:t>strengths and challenges.</a:t>
            </a:r>
            <a:endParaRPr lang="en-US" sz="2400" b="0" i="0">
              <a:solidFill>
                <a:srgbClr val="000000"/>
              </a:solidFill>
              <a:effectLst/>
              <a:ea typeface="+mn-lt"/>
              <a:cs typeface="+mn-lt"/>
            </a:endParaRPr>
          </a:p>
          <a:p>
            <a:r>
              <a:rPr lang="en-US" sz="2400" b="1">
                <a:solidFill>
                  <a:srgbClr val="000000"/>
                </a:solidFill>
                <a:ea typeface="+mn-lt"/>
                <a:cs typeface="+mn-lt"/>
              </a:rPr>
              <a:t>We praise both talent and effort</a:t>
            </a:r>
            <a:r>
              <a:rPr lang="en-US" sz="2400" b="0" i="0" u="none" strike="noStrike">
                <a:solidFill>
                  <a:srgbClr val="000000"/>
                </a:solidFill>
                <a:effectLst/>
                <a:ea typeface="+mn-lt"/>
                <a:cs typeface="+mn-lt"/>
              </a:rPr>
              <a:t>, </a:t>
            </a:r>
            <a:r>
              <a:rPr lang="en-US" sz="2400">
                <a:solidFill>
                  <a:srgbClr val="000000"/>
                </a:solidFill>
                <a:ea typeface="+mn-lt"/>
                <a:cs typeface="+mn-lt"/>
              </a:rPr>
              <a:t>focusing on </a:t>
            </a:r>
            <a:r>
              <a:rPr lang="en-US" sz="2400" b="0" i="0" u="none" strike="noStrike">
                <a:solidFill>
                  <a:srgbClr val="000000"/>
                </a:solidFill>
                <a:effectLst/>
                <a:ea typeface="+mn-lt"/>
                <a:cs typeface="+mn-lt"/>
              </a:rPr>
              <a:t>hard work, determination</a:t>
            </a:r>
            <a:r>
              <a:rPr lang="en-US" sz="2400">
                <a:solidFill>
                  <a:srgbClr val="000000"/>
                </a:solidFill>
                <a:ea typeface="+mn-lt"/>
                <a:cs typeface="+mn-lt"/>
              </a:rPr>
              <a:t>,</a:t>
            </a:r>
            <a:r>
              <a:rPr lang="en-US" sz="2400" b="0" i="0" u="none" strike="noStrike">
                <a:solidFill>
                  <a:srgbClr val="000000"/>
                </a:solidFill>
                <a:effectLst/>
                <a:ea typeface="+mn-lt"/>
                <a:cs typeface="+mn-lt"/>
              </a:rPr>
              <a:t> and resilience for </a:t>
            </a:r>
            <a:r>
              <a:rPr lang="en-US" sz="2400">
                <a:solidFill>
                  <a:srgbClr val="000000"/>
                </a:solidFill>
                <a:ea typeface="+mn-lt"/>
                <a:cs typeface="+mn-lt"/>
              </a:rPr>
              <a:t>lifelong success</a:t>
            </a:r>
            <a:r>
              <a:rPr lang="en-US" sz="2400" b="0" i="0" u="none" strike="noStrike">
                <a:solidFill>
                  <a:srgbClr val="000000"/>
                </a:solidFill>
                <a:effectLst/>
                <a:ea typeface="+mn-lt"/>
                <a:cs typeface="+mn-lt"/>
              </a:rPr>
              <a:t>.</a:t>
            </a:r>
            <a:endParaRPr lang="en-US" sz="2400">
              <a:ea typeface="+mn-lt"/>
              <a:cs typeface="+mn-lt"/>
            </a:endParaRPr>
          </a:p>
          <a:p>
            <a:r>
              <a:rPr lang="en-US" sz="2400" b="1">
                <a:solidFill>
                  <a:srgbClr val="000000"/>
                </a:solidFill>
                <a:ea typeface="+mn-lt"/>
                <a:cs typeface="+mn-lt"/>
              </a:rPr>
              <a:t>We’ll </a:t>
            </a:r>
            <a:r>
              <a:rPr lang="en-US" sz="2400" b="1" i="0" u="none" strike="noStrike">
                <a:solidFill>
                  <a:srgbClr val="000000"/>
                </a:solidFill>
                <a:effectLst/>
                <a:ea typeface="+mn-lt"/>
                <a:cs typeface="+mn-lt"/>
              </a:rPr>
              <a:t>ensure </a:t>
            </a:r>
            <a:r>
              <a:rPr lang="en-US" sz="2400" b="1">
                <a:solidFill>
                  <a:srgbClr val="000000"/>
                </a:solidFill>
                <a:ea typeface="+mn-lt"/>
                <a:cs typeface="+mn-lt"/>
              </a:rPr>
              <a:t>every </a:t>
            </a:r>
            <a:r>
              <a:rPr lang="en-US" sz="2400" b="1" i="0" u="none" strike="noStrike">
                <a:solidFill>
                  <a:srgbClr val="000000"/>
                </a:solidFill>
                <a:effectLst/>
                <a:ea typeface="+mn-lt"/>
                <a:cs typeface="+mn-lt"/>
              </a:rPr>
              <a:t>child gets the support they need</a:t>
            </a:r>
            <a:r>
              <a:rPr lang="en-US" sz="2400" b="0" i="0" u="none" strike="noStrike">
                <a:solidFill>
                  <a:srgbClr val="000000"/>
                </a:solidFill>
                <a:effectLst/>
                <a:ea typeface="+mn-lt"/>
                <a:cs typeface="+mn-lt"/>
              </a:rPr>
              <a:t> to progress.</a:t>
            </a:r>
            <a:endParaRPr lang="en-US" sz="2400">
              <a:ea typeface="+mn-lt"/>
              <a:cs typeface="+mn-lt"/>
            </a:endParaRPr>
          </a:p>
          <a:p>
            <a:r>
              <a:rPr lang="en-US" sz="2400" b="1">
                <a:solidFill>
                  <a:srgbClr val="000000"/>
                </a:solidFill>
                <a:ea typeface="+mn-lt"/>
                <a:cs typeface="+mn-lt"/>
              </a:rPr>
              <a:t>Key </a:t>
            </a:r>
            <a:r>
              <a:rPr lang="en-US" sz="2400" b="1" i="0" u="none" strike="noStrike">
                <a:solidFill>
                  <a:srgbClr val="000000"/>
                </a:solidFill>
                <a:effectLst/>
                <a:ea typeface="+mn-lt"/>
                <a:cs typeface="+mn-lt"/>
              </a:rPr>
              <a:t>values</a:t>
            </a:r>
            <a:r>
              <a:rPr lang="en-US" sz="2400" b="0" i="0" u="none" strike="noStrike">
                <a:solidFill>
                  <a:srgbClr val="000000"/>
                </a:solidFill>
                <a:effectLst/>
                <a:ea typeface="+mn-lt"/>
                <a:cs typeface="+mn-lt"/>
              </a:rPr>
              <a:t> </a:t>
            </a:r>
            <a:r>
              <a:rPr lang="en-US" sz="2400">
                <a:solidFill>
                  <a:srgbClr val="000000"/>
                </a:solidFill>
                <a:ea typeface="+mn-lt"/>
                <a:cs typeface="+mn-lt"/>
              </a:rPr>
              <a:t>like </a:t>
            </a:r>
            <a:r>
              <a:rPr lang="en-US" sz="2400" b="0" i="0" u="none" strike="noStrike">
                <a:solidFill>
                  <a:srgbClr val="000000"/>
                </a:solidFill>
                <a:effectLst/>
                <a:ea typeface="+mn-lt"/>
                <a:cs typeface="+mn-lt"/>
              </a:rPr>
              <a:t>compassion, curiosity, resilience</a:t>
            </a:r>
            <a:r>
              <a:rPr lang="en-US" sz="2400">
                <a:solidFill>
                  <a:srgbClr val="000000"/>
                </a:solidFill>
                <a:ea typeface="+mn-lt"/>
                <a:cs typeface="+mn-lt"/>
              </a:rPr>
              <a:t>, collaboration,</a:t>
            </a:r>
            <a:r>
              <a:rPr lang="en-US" sz="2400" b="0" i="0" u="none" strike="noStrike">
                <a:solidFill>
                  <a:srgbClr val="000000"/>
                </a:solidFill>
                <a:effectLst/>
                <a:ea typeface="+mn-lt"/>
                <a:cs typeface="+mn-lt"/>
              </a:rPr>
              <a:t> and aiming high</a:t>
            </a:r>
            <a:r>
              <a:rPr lang="en-US" sz="2400">
                <a:solidFill>
                  <a:srgbClr val="000000"/>
                </a:solidFill>
                <a:ea typeface="+mn-lt"/>
                <a:cs typeface="+mn-lt"/>
              </a:rPr>
              <a:t> will be </a:t>
            </a:r>
            <a:r>
              <a:rPr lang="en-US" sz="2400" err="1">
                <a:solidFill>
                  <a:srgbClr val="000000"/>
                </a:solidFill>
                <a:ea typeface="+mn-lt"/>
                <a:cs typeface="+mn-lt"/>
              </a:rPr>
              <a:t>recognised</a:t>
            </a:r>
            <a:r>
              <a:rPr lang="en-US" sz="2400">
                <a:solidFill>
                  <a:srgbClr val="000000"/>
                </a:solidFill>
                <a:ea typeface="+mn-lt"/>
                <a:cs typeface="+mn-lt"/>
              </a:rPr>
              <a:t> with certificates</a:t>
            </a:r>
            <a:endParaRPr lang="en-GB" sz="2400"/>
          </a:p>
          <a:p>
            <a:pPr algn="l"/>
            <a:endParaRPr lang="en-US" sz="2400" b="0" i="0">
              <a:solidFill>
                <a:srgbClr val="000000"/>
              </a:solidFill>
              <a:effectLst/>
              <a:latin typeface="Century Gothic" panose="020B0502020202020204" pitchFamily="34" charset="0"/>
            </a:endParaRPr>
          </a:p>
          <a:p>
            <a:pPr marL="0" indent="0">
              <a:buNone/>
            </a:pPr>
            <a:endParaRPr lang="en-US" sz="3200"/>
          </a:p>
        </p:txBody>
      </p:sp>
      <p:pic>
        <p:nvPicPr>
          <p:cNvPr id="4" name="Picture 3">
            <a:extLst>
              <a:ext uri="{FF2B5EF4-FFF2-40B4-BE49-F238E27FC236}">
                <a16:creationId xmlns:a16="http://schemas.microsoft.com/office/drawing/2014/main" id="{48DAA473-B7C3-1016-B36C-9AD3AF6D0140}"/>
              </a:ext>
            </a:extLst>
          </p:cNvPr>
          <p:cNvPicPr>
            <a:picLocks noChangeAspect="1"/>
          </p:cNvPicPr>
          <p:nvPr/>
        </p:nvPicPr>
        <p:blipFill>
          <a:blip r:embed="rId3"/>
          <a:stretch>
            <a:fillRect/>
          </a:stretch>
        </p:blipFill>
        <p:spPr>
          <a:xfrm>
            <a:off x="9350188" y="5047596"/>
            <a:ext cx="2384612" cy="1490383"/>
          </a:xfrm>
          <a:prstGeom prst="rect">
            <a:avLst/>
          </a:prstGeom>
        </p:spPr>
      </p:pic>
    </p:spTree>
    <p:extLst>
      <p:ext uri="{BB962C8B-B14F-4D97-AF65-F5344CB8AC3E}">
        <p14:creationId xmlns:p14="http://schemas.microsoft.com/office/powerpoint/2010/main" val="18040893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A0325F-338B-4309-8D7D-E34393776C08}"/>
              </a:ext>
            </a:extLst>
          </p:cNvPr>
          <p:cNvSpPr>
            <a:spLocks noGrp="1"/>
          </p:cNvSpPr>
          <p:nvPr>
            <p:ph type="ctrTitle"/>
          </p:nvPr>
        </p:nvSpPr>
        <p:spPr>
          <a:xfrm>
            <a:off x="1524000" y="324034"/>
            <a:ext cx="9144000" cy="866235"/>
          </a:xfrm>
        </p:spPr>
        <p:txBody>
          <a:bodyPr>
            <a:noAutofit/>
          </a:bodyPr>
          <a:lstStyle/>
          <a:p>
            <a:r>
              <a:rPr lang="en-GB" sz="4800"/>
              <a:t>Concerns re. Bullying:</a:t>
            </a:r>
          </a:p>
        </p:txBody>
      </p:sp>
      <p:sp>
        <p:nvSpPr>
          <p:cNvPr id="3" name="Subtitle 2">
            <a:extLst>
              <a:ext uri="{FF2B5EF4-FFF2-40B4-BE49-F238E27FC236}">
                <a16:creationId xmlns:a16="http://schemas.microsoft.com/office/drawing/2014/main" id="{F8D38B4F-8893-4281-BA33-F408CC02E0CF}"/>
              </a:ext>
            </a:extLst>
          </p:cNvPr>
          <p:cNvSpPr>
            <a:spLocks noGrp="1"/>
          </p:cNvSpPr>
          <p:nvPr>
            <p:ph type="subTitle" idx="1"/>
          </p:nvPr>
        </p:nvSpPr>
        <p:spPr>
          <a:xfrm>
            <a:off x="825623" y="1256027"/>
            <a:ext cx="9842377" cy="5007006"/>
          </a:xfrm>
        </p:spPr>
        <p:txBody>
          <a:bodyPr vert="horz" lIns="91440" tIns="45720" rIns="91440" bIns="45720" rtlCol="0" anchor="t">
            <a:normAutofit fontScale="85000" lnSpcReduction="20000"/>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600" b="1" i="0" u="none" strike="noStrike" kern="1200" cap="none" spc="0" normalizeH="0" baseline="0" noProof="0">
                <a:ln>
                  <a:noFill/>
                </a:ln>
                <a:solidFill>
                  <a:prstClr val="black"/>
                </a:solidFill>
                <a:effectLst/>
                <a:uLnTx/>
                <a:uFillTx/>
                <a:latin typeface="+mj-lt"/>
                <a:ea typeface="+mn-ea"/>
                <a:cs typeface="+mn-cs"/>
              </a:rPr>
              <a:t>Bullying is: </a:t>
            </a:r>
          </a:p>
          <a:p>
            <a:pPr marR="0" lvl="0" algn="l" defTabSz="914400" rtl="0" eaLnBrk="1" fontAlgn="auto" latinLnBrk="0" hangingPunct="1">
              <a:lnSpc>
                <a:spcPct val="90000"/>
              </a:lnSpc>
              <a:spcBef>
                <a:spcPts val="1000"/>
              </a:spcBef>
              <a:spcAft>
                <a:spcPts val="0"/>
              </a:spcAft>
              <a:buClrTx/>
              <a:buSzTx/>
              <a:tabLst/>
              <a:defRPr/>
            </a:pPr>
            <a:endParaRPr kumimoji="0" lang="en-GB" sz="2600" b="1" i="0" u="none" strike="noStrike" kern="1200" cap="none" spc="0" normalizeH="0" baseline="0" noProof="0">
              <a:ln>
                <a:noFill/>
              </a:ln>
              <a:solidFill>
                <a:prstClr val="black"/>
              </a:solidFill>
              <a:effectLst/>
              <a:uLnTx/>
              <a:uFillTx/>
              <a:latin typeface="+mj-lt"/>
              <a:ea typeface="+mn-ea"/>
              <a:cs typeface="+mn-cs"/>
            </a:endParaRPr>
          </a:p>
          <a:p>
            <a:pPr marR="0" lvl="0" defTabSz="914400" rtl="0" eaLnBrk="1" fontAlgn="auto" latinLnBrk="0" hangingPunct="1">
              <a:lnSpc>
                <a:spcPct val="90000"/>
              </a:lnSpc>
              <a:spcBef>
                <a:spcPts val="1000"/>
              </a:spcBef>
              <a:spcAft>
                <a:spcPts val="0"/>
              </a:spcAft>
              <a:buClrTx/>
              <a:buSzTx/>
              <a:tabLst/>
              <a:defRPr/>
            </a:pPr>
            <a:r>
              <a:rPr lang="en-GB" sz="2000" b="1" i="1">
                <a:latin typeface="+mj-lt"/>
              </a:rPr>
              <a:t>	</a:t>
            </a:r>
            <a:r>
              <a:rPr lang="en-GB" sz="2600" b="1" i="1" cap="none">
                <a:solidFill>
                  <a:srgbClr val="7030A0"/>
                </a:solidFill>
                <a:latin typeface="+mj-lt"/>
              </a:rPr>
              <a:t>‘Behaviour by an individual or a group, repeated over time that intentionally hurts another individual either physically or emotionally.’</a:t>
            </a:r>
            <a:endParaRPr lang="en-GB" sz="2600" b="1" i="1" cap="none">
              <a:solidFill>
                <a:srgbClr val="7030A0"/>
              </a:solidFill>
              <a:latin typeface="+mj-lt"/>
              <a:ea typeface="Calibri Light"/>
              <a:cs typeface="Calibri Light"/>
            </a:endParaRPr>
          </a:p>
          <a:p>
            <a:pPr marR="0" lvl="0" algn="l" defTabSz="914400" rtl="0" eaLnBrk="1" fontAlgn="auto" latinLnBrk="0" hangingPunct="1">
              <a:lnSpc>
                <a:spcPct val="90000"/>
              </a:lnSpc>
              <a:spcBef>
                <a:spcPts val="1000"/>
              </a:spcBef>
              <a:spcAft>
                <a:spcPts val="0"/>
              </a:spcAft>
              <a:buClrTx/>
              <a:buSzTx/>
              <a:tabLst/>
              <a:defRPr/>
            </a:pPr>
            <a:endParaRPr lang="en-GB" sz="2000" b="1" i="1" cap="none">
              <a:latin typeface="+mj-lt"/>
            </a:endParaRPr>
          </a:p>
          <a:p>
            <a:pPr marL="228600" indent="-228600">
              <a:spcBef>
                <a:spcPts val="1000"/>
              </a:spcBef>
              <a:spcAft>
                <a:spcPts val="0"/>
              </a:spcAft>
              <a:buClrTx/>
              <a:buSzTx/>
              <a:buFont typeface="Arial" panose="020B0604020202020204" pitchFamily="34" charset="0"/>
              <a:buChar char="•"/>
              <a:defRPr/>
            </a:pPr>
            <a:r>
              <a:rPr lang="en-GB" sz="2600" b="1" cap="none" spc="0">
                <a:solidFill>
                  <a:prstClr val="black"/>
                </a:solidFill>
                <a:latin typeface="+mj-lt"/>
              </a:rPr>
              <a:t>Children do fall out and need to learn to resolve differences (and it is our job to help them with this).</a:t>
            </a:r>
            <a:endParaRPr lang="en-GB" sz="2600" b="1" cap="none" spc="0">
              <a:solidFill>
                <a:prstClr val="black"/>
              </a:solidFill>
              <a:latin typeface="+mj-lt"/>
              <a:ea typeface="Calibri Light"/>
              <a:cs typeface="Calibri Light"/>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GB" sz="2600" b="1" cap="none" spc="0">
                <a:solidFill>
                  <a:prstClr val="black"/>
                </a:solidFill>
                <a:latin typeface="+mj-lt"/>
              </a:rPr>
              <a:t>Bullying is rare at Lady Joanna (and we want to keep it that way)</a:t>
            </a:r>
            <a:endParaRPr lang="en-GB" sz="2600" b="1" cap="none" spc="0">
              <a:solidFill>
                <a:prstClr val="black"/>
              </a:solidFill>
              <a:latin typeface="+mj-lt"/>
              <a:ea typeface="Calibri Light"/>
              <a:cs typeface="Calibri Light"/>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600" b="1" i="0" u="none" strike="noStrike" kern="1200" cap="none" spc="0" normalizeH="0" baseline="0" noProof="0">
                <a:ln>
                  <a:noFill/>
                </a:ln>
                <a:solidFill>
                  <a:prstClr val="black"/>
                </a:solidFill>
                <a:effectLst/>
                <a:uLnTx/>
                <a:uFillTx/>
                <a:latin typeface="+mj-lt"/>
                <a:ea typeface="+mn-ea"/>
                <a:cs typeface="+mn-cs"/>
              </a:rPr>
              <a:t>However, if you have any concerns about bullying, please:</a:t>
            </a:r>
            <a:endParaRPr lang="en-GB" sz="2600" b="1" i="0" u="none" strike="noStrike" kern="1200" cap="none" spc="0" normalizeH="0" baseline="0" noProof="0">
              <a:ln>
                <a:noFill/>
              </a:ln>
              <a:solidFill>
                <a:prstClr val="black"/>
              </a:solidFill>
              <a:effectLst/>
              <a:uLnTx/>
              <a:uFillTx/>
              <a:latin typeface="+mj-lt"/>
              <a:ea typeface="Calibri Light"/>
              <a:cs typeface="Calibri Light"/>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600" b="1" i="0" u="none" strike="noStrike" kern="1200" cap="none" spc="0" normalizeH="0" baseline="0" noProof="0">
                <a:ln>
                  <a:noFill/>
                </a:ln>
                <a:solidFill>
                  <a:prstClr val="black"/>
                </a:solidFill>
                <a:effectLst/>
                <a:uLnTx/>
                <a:uFillTx/>
                <a:latin typeface="+mj-lt"/>
                <a:ea typeface="+mn-ea"/>
                <a:cs typeface="+mn-cs"/>
              </a:rPr>
              <a:t>	1. Speak to class teacher</a:t>
            </a:r>
            <a:endParaRPr lang="en-GB" sz="2600" b="1" i="0" u="none" strike="noStrike" kern="1200" cap="none" spc="0" normalizeH="0" baseline="0" noProof="0">
              <a:ln>
                <a:noFill/>
              </a:ln>
              <a:solidFill>
                <a:prstClr val="black"/>
              </a:solidFill>
              <a:effectLst/>
              <a:uLnTx/>
              <a:uFillTx/>
              <a:latin typeface="+mj-lt"/>
              <a:ea typeface="Calibri Light"/>
              <a:cs typeface="Calibri Light"/>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600" b="1" i="0" u="none" strike="noStrike" kern="1200" cap="none" spc="0" normalizeH="0" baseline="0" noProof="0">
                <a:ln>
                  <a:noFill/>
                </a:ln>
                <a:solidFill>
                  <a:prstClr val="black"/>
                </a:solidFill>
                <a:effectLst/>
                <a:uLnTx/>
                <a:uFillTx/>
                <a:latin typeface="+mj-lt"/>
                <a:ea typeface="+mn-ea"/>
                <a:cs typeface="+mn-cs"/>
              </a:rPr>
              <a:t>	2. If unresolved, ask to speak to Key Stage Lead (Rachael</a:t>
            </a:r>
            <a:endParaRPr lang="en-GB" sz="2600" b="1" i="0" u="none" strike="noStrike" kern="1200" cap="none" spc="0" normalizeH="0" baseline="0" noProof="0">
              <a:ln>
                <a:noFill/>
              </a:ln>
              <a:solidFill>
                <a:prstClr val="black"/>
              </a:solidFill>
              <a:effectLst/>
              <a:uLnTx/>
              <a:uFillTx/>
              <a:latin typeface="+mj-lt"/>
              <a:ea typeface="Calibri Light"/>
              <a:cs typeface="Calibri Light"/>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600" b="1" i="0" u="none" strike="noStrike" kern="1200" cap="none" spc="0" normalizeH="0" baseline="0" noProof="0">
                <a:ln>
                  <a:noFill/>
                </a:ln>
                <a:solidFill>
                  <a:prstClr val="black"/>
                </a:solidFill>
                <a:effectLst/>
                <a:uLnTx/>
                <a:uFillTx/>
                <a:latin typeface="+mj-lt"/>
                <a:ea typeface="+mn-ea"/>
                <a:cs typeface="+mn-cs"/>
              </a:rPr>
              <a:t>	Hollingworth KS1, Dennie Kemp KS2), then Deputy or Headteacher.  </a:t>
            </a:r>
            <a:endParaRPr lang="en-GB" sz="2600" b="1" i="0" u="none" strike="noStrike" kern="1200" cap="none" spc="0" normalizeH="0" baseline="0" noProof="0">
              <a:ln>
                <a:noFill/>
              </a:ln>
              <a:solidFill>
                <a:prstClr val="black"/>
              </a:solidFill>
              <a:effectLst/>
              <a:uLnTx/>
              <a:uFillTx/>
              <a:latin typeface="+mj-lt"/>
              <a:ea typeface="Calibri Light"/>
              <a:cs typeface="Calibri Light"/>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600" b="1" i="0" u="none" strike="noStrike" kern="1200" cap="none" spc="0" normalizeH="0" baseline="0" noProof="0">
                <a:ln>
                  <a:noFill/>
                </a:ln>
                <a:solidFill>
                  <a:prstClr val="black"/>
                </a:solidFill>
                <a:effectLst/>
                <a:uLnTx/>
                <a:uFillTx/>
                <a:latin typeface="+mj-lt"/>
                <a:ea typeface="+mn-ea"/>
                <a:cs typeface="+mn-cs"/>
              </a:rPr>
              <a:t>Your view as a parent is crucial.  Sometimes children are reluctant to report bullying and need the support of parents/carers to do so.  </a:t>
            </a:r>
            <a:endParaRPr lang="en-GB" sz="2600" b="1" i="0" u="none" strike="noStrike" kern="1200" cap="none" spc="0" normalizeH="0" baseline="0" noProof="0">
              <a:ln>
                <a:noFill/>
              </a:ln>
              <a:solidFill>
                <a:prstClr val="black"/>
              </a:solidFill>
              <a:effectLst/>
              <a:uLnTx/>
              <a:uFillTx/>
              <a:latin typeface="+mj-lt"/>
              <a:ea typeface="Calibri Light"/>
              <a:cs typeface="Calibri Light"/>
            </a:endParaRPr>
          </a:p>
          <a:p>
            <a:endParaRPr lang="en-GB">
              <a:latin typeface="+mj-lt"/>
            </a:endParaRPr>
          </a:p>
        </p:txBody>
      </p:sp>
    </p:spTree>
    <p:extLst>
      <p:ext uri="{BB962C8B-B14F-4D97-AF65-F5344CB8AC3E}">
        <p14:creationId xmlns:p14="http://schemas.microsoft.com/office/powerpoint/2010/main" val="352264587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CD81A2A-6ED4-4EF4-A14C-912D31E148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53491508-AFD2-4965-8675-DE46565A4A0C}"/>
              </a:ext>
            </a:extLst>
          </p:cNvPr>
          <p:cNvSpPr>
            <a:spLocks noGrp="1"/>
          </p:cNvSpPr>
          <p:nvPr>
            <p:ph type="title"/>
          </p:nvPr>
        </p:nvSpPr>
        <p:spPr>
          <a:xfrm>
            <a:off x="838200" y="365125"/>
            <a:ext cx="5393361" cy="1325563"/>
          </a:xfrm>
        </p:spPr>
        <p:txBody>
          <a:bodyPr>
            <a:normAutofit/>
          </a:bodyPr>
          <a:lstStyle/>
          <a:p>
            <a:r>
              <a:rPr lang="en-GB"/>
              <a:t>Communication</a:t>
            </a:r>
          </a:p>
        </p:txBody>
      </p:sp>
      <p:sp>
        <p:nvSpPr>
          <p:cNvPr id="12" name="Freeform: Shape 11">
            <a:extLst>
              <a:ext uri="{FF2B5EF4-FFF2-40B4-BE49-F238E27FC236}">
                <a16:creationId xmlns:a16="http://schemas.microsoft.com/office/drawing/2014/main" id="{1661932C-CA15-4E17-B115-FAE7CBEE47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198657" y="1"/>
            <a:ext cx="1155142" cy="625027"/>
          </a:xfrm>
          <a:custGeom>
            <a:avLst/>
            <a:gdLst>
              <a:gd name="connsiteX0" fmla="*/ 4784 w 1155142"/>
              <a:gd name="connsiteY0" fmla="*/ 0 h 625027"/>
              <a:gd name="connsiteX1" fmla="*/ 1150358 w 1155142"/>
              <a:gd name="connsiteY1" fmla="*/ 0 h 625027"/>
              <a:gd name="connsiteX2" fmla="*/ 1155142 w 1155142"/>
              <a:gd name="connsiteY2" fmla="*/ 47456 h 625027"/>
              <a:gd name="connsiteX3" fmla="*/ 577571 w 1155142"/>
              <a:gd name="connsiteY3" fmla="*/ 625027 h 625027"/>
              <a:gd name="connsiteX4" fmla="*/ 0 w 1155142"/>
              <a:gd name="connsiteY4" fmla="*/ 47456 h 6250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625027">
                <a:moveTo>
                  <a:pt x="4784" y="0"/>
                </a:moveTo>
                <a:lnTo>
                  <a:pt x="1150358" y="0"/>
                </a:lnTo>
                <a:lnTo>
                  <a:pt x="1155142" y="47456"/>
                </a:lnTo>
                <a:cubicBezTo>
                  <a:pt x="1155142" y="366440"/>
                  <a:pt x="896555" y="625027"/>
                  <a:pt x="577571" y="625027"/>
                </a:cubicBezTo>
                <a:cubicBezTo>
                  <a:pt x="258587" y="625027"/>
                  <a:pt x="0" y="366440"/>
                  <a:pt x="0" y="47456"/>
                </a:cubicBezTo>
                <a:close/>
              </a:path>
            </a:pathLst>
          </a:custGeom>
          <a:solidFill>
            <a:schemeClr val="accent5">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AA212C8F-FD71-46F9-9853-A26FAD268D46}"/>
              </a:ext>
            </a:extLst>
          </p:cNvPr>
          <p:cNvSpPr>
            <a:spLocks noGrp="1"/>
          </p:cNvSpPr>
          <p:nvPr>
            <p:ph idx="1"/>
          </p:nvPr>
        </p:nvSpPr>
        <p:spPr>
          <a:xfrm>
            <a:off x="838200" y="1825625"/>
            <a:ext cx="5393361" cy="4351338"/>
          </a:xfrm>
        </p:spPr>
        <p:txBody>
          <a:bodyPr vert="horz" lIns="91440" tIns="45720" rIns="91440" bIns="45720" rtlCol="0" anchor="t">
            <a:normAutofit/>
          </a:bodyPr>
          <a:lstStyle/>
          <a:p>
            <a:pPr rtl="0" fontAlgn="base">
              <a:buFont typeface="Arial" panose="020B0604020202020204" pitchFamily="34" charset="0"/>
              <a:buChar char="•"/>
            </a:pPr>
            <a:r>
              <a:rPr lang="en-GB" sz="2000" b="0" i="0" u="none" strike="noStrike">
                <a:effectLst/>
                <a:latin typeface="Calibri"/>
                <a:ea typeface="Calibri"/>
                <a:cs typeface="Calibri"/>
              </a:rPr>
              <a:t>In person – after school is easier than before. If possible, please wait until I have dismissed the class.</a:t>
            </a:r>
          </a:p>
          <a:p>
            <a:pPr fontAlgn="base"/>
            <a:r>
              <a:rPr lang="en-GB" sz="2000" b="0" i="0" u="none" strike="noStrike">
                <a:effectLst/>
                <a:latin typeface="Calibri"/>
                <a:ea typeface="Calibri"/>
                <a:cs typeface="Calibri"/>
              </a:rPr>
              <a:t>Emails –</a:t>
            </a:r>
            <a:r>
              <a:rPr lang="en-GB" sz="2000">
                <a:latin typeface="Calibri"/>
                <a:ea typeface="Calibri"/>
                <a:cs typeface="Calibri"/>
              </a:rPr>
              <a:t> </a:t>
            </a:r>
            <a:r>
              <a:rPr lang="en-GB" sz="2000">
                <a:latin typeface="Calibri"/>
                <a:ea typeface="Calibri"/>
                <a:cs typeface="Calibri"/>
                <a:hlinkClick r:id="rId2">
                  <a:extLst>
                    <a:ext uri="{A12FA001-AC4F-418D-AE19-62706E023703}">
                      <ahyp:hlinkClr xmlns:ahyp="http://schemas.microsoft.com/office/drawing/2018/hyperlinkcolor" val="tx"/>
                    </a:ext>
                  </a:extLst>
                </a:hlinkClick>
              </a:rPr>
              <a:t>l.phillips@ladyj.kent.sch.uk</a:t>
            </a:r>
            <a:r>
              <a:rPr lang="en-GB" sz="2000">
                <a:latin typeface="Calibri"/>
                <a:ea typeface="Calibri"/>
                <a:cs typeface="Calibri"/>
              </a:rPr>
              <a:t> </a:t>
            </a:r>
            <a:endParaRPr lang="en-US" sz="2000" b="0" i="0">
              <a:effectLst/>
              <a:latin typeface="Calibri"/>
              <a:ea typeface="Calibri"/>
              <a:cs typeface="Calibri"/>
            </a:endParaRPr>
          </a:p>
          <a:p>
            <a:pPr fontAlgn="base"/>
            <a:r>
              <a:rPr lang="en-GB" sz="2000" b="0" i="0" u="none" strike="noStrike">
                <a:effectLst/>
                <a:latin typeface="Calibri"/>
                <a:ea typeface="Calibri"/>
                <a:cs typeface="Calibri"/>
              </a:rPr>
              <a:t>Please email </a:t>
            </a:r>
            <a:r>
              <a:rPr lang="en-GB" sz="2000">
                <a:latin typeface="Calibri"/>
                <a:ea typeface="Calibri"/>
                <a:cs typeface="Calibri"/>
              </a:rPr>
              <a:t>– I</a:t>
            </a:r>
            <a:r>
              <a:rPr lang="en-GB" sz="2000" b="0" i="0" u="none" strike="noStrike">
                <a:effectLst/>
                <a:latin typeface="Calibri"/>
                <a:ea typeface="Calibri"/>
                <a:cs typeface="Calibri"/>
              </a:rPr>
              <a:t> </a:t>
            </a:r>
            <a:r>
              <a:rPr lang="en-GB" sz="2000">
                <a:latin typeface="Calibri"/>
                <a:ea typeface="Calibri"/>
                <a:cs typeface="Calibri"/>
              </a:rPr>
              <a:t>will endeavour to respond to emails within 48 hours. </a:t>
            </a:r>
          </a:p>
          <a:p>
            <a:pPr fontAlgn="base"/>
            <a:r>
              <a:rPr lang="en-GB" sz="2000" b="0" i="0">
                <a:effectLst/>
                <a:latin typeface="Calibri"/>
                <a:ea typeface="Calibri"/>
                <a:cs typeface="Calibri"/>
              </a:rPr>
              <a:t>If something </a:t>
            </a:r>
            <a:r>
              <a:rPr lang="en-GB" sz="2000" b="1" i="0">
                <a:effectLst/>
                <a:latin typeface="Calibri"/>
                <a:ea typeface="Calibri"/>
                <a:cs typeface="Calibri"/>
              </a:rPr>
              <a:t>u</a:t>
            </a:r>
            <a:r>
              <a:rPr lang="en-GB" sz="2000" b="1">
                <a:latin typeface="Calibri"/>
                <a:ea typeface="Calibri"/>
                <a:cs typeface="Calibri"/>
              </a:rPr>
              <a:t>rgent</a:t>
            </a:r>
            <a:r>
              <a:rPr lang="en-GB" sz="2000">
                <a:latin typeface="Calibri"/>
                <a:ea typeface="Calibri"/>
                <a:cs typeface="Calibri"/>
              </a:rPr>
              <a:t> crops up at the end of the day, please let the office know as I’m not usually checking emails. </a:t>
            </a:r>
            <a:endParaRPr lang="en-US" sz="2000" b="0" i="0">
              <a:effectLst/>
              <a:latin typeface="Calibri"/>
              <a:ea typeface="Calibri"/>
              <a:cs typeface="Calibri"/>
            </a:endParaRPr>
          </a:p>
          <a:p>
            <a:pPr fontAlgn="base"/>
            <a:r>
              <a:rPr lang="en-GB" sz="2000">
                <a:latin typeface="Calibri"/>
                <a:ea typeface="Calibri"/>
                <a:cs typeface="Calibri"/>
              </a:rPr>
              <a:t>Office Staff will send emails</a:t>
            </a:r>
            <a:r>
              <a:rPr lang="en-GB" sz="2000" b="0" i="0" u="none" strike="noStrike">
                <a:effectLst/>
                <a:latin typeface="Calibri"/>
                <a:ea typeface="Calibri"/>
                <a:cs typeface="Calibri"/>
              </a:rPr>
              <a:t> and texts </a:t>
            </a:r>
            <a:r>
              <a:rPr lang="en-GB" sz="2000">
                <a:latin typeface="Calibri"/>
                <a:ea typeface="Calibri"/>
                <a:cs typeface="Calibri"/>
              </a:rPr>
              <a:t>with any key information.</a:t>
            </a:r>
            <a:endParaRPr lang="en-US" sz="2000" b="0" i="0">
              <a:effectLst/>
              <a:latin typeface="Calibri"/>
              <a:ea typeface="Calibri"/>
              <a:cs typeface="Calibri"/>
            </a:endParaRPr>
          </a:p>
          <a:p>
            <a:pPr rtl="0" fontAlgn="base">
              <a:buFont typeface="Arial" panose="020B0604020202020204" pitchFamily="34" charset="0"/>
              <a:buChar char="•"/>
            </a:pPr>
            <a:r>
              <a:rPr lang="en-GB" sz="2000" b="0" i="0" u="sng" strike="noStrike">
                <a:effectLst/>
                <a:latin typeface="Calibri"/>
                <a:ea typeface="Calibri"/>
                <a:cs typeface="Calibri"/>
              </a:rPr>
              <a:t>Please remember to let office know if any of your contact details change throughout year.</a:t>
            </a:r>
            <a:endParaRPr lang="en-US" sz="2000" b="0" i="0" u="sng">
              <a:effectLst/>
              <a:latin typeface="Calibri"/>
              <a:ea typeface="Calibri"/>
              <a:cs typeface="Calibri"/>
            </a:endParaRPr>
          </a:p>
          <a:p>
            <a:endParaRPr lang="en-GB" sz="2000"/>
          </a:p>
        </p:txBody>
      </p:sp>
      <p:sp>
        <p:nvSpPr>
          <p:cNvPr id="14" name="Oval 13">
            <a:extLst>
              <a:ext uri="{FF2B5EF4-FFF2-40B4-BE49-F238E27FC236}">
                <a16:creationId xmlns:a16="http://schemas.microsoft.com/office/drawing/2014/main" id="{8590ADD5-9383-4D3D-9047-3DA2593CCB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8185" y="3423959"/>
            <a:ext cx="540822" cy="540822"/>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School-Wide Communication to Parents ...">
            <a:extLst>
              <a:ext uri="{FF2B5EF4-FFF2-40B4-BE49-F238E27FC236}">
                <a16:creationId xmlns:a16="http://schemas.microsoft.com/office/drawing/2014/main" id="{DE37C9AF-17BD-F470-2720-9D9E1D57F6F1}"/>
              </a:ext>
            </a:extLst>
          </p:cNvPr>
          <p:cNvPicPr>
            <a:picLocks noChangeAspect="1"/>
          </p:cNvPicPr>
          <p:nvPr/>
        </p:nvPicPr>
        <p:blipFill>
          <a:blip r:embed="rId3"/>
          <a:stretch>
            <a:fillRect/>
          </a:stretch>
        </p:blipFill>
        <p:spPr>
          <a:xfrm>
            <a:off x="7887184" y="1928761"/>
            <a:ext cx="3781051" cy="2356500"/>
          </a:xfrm>
          <a:custGeom>
            <a:avLst/>
            <a:gdLst/>
            <a:ahLst/>
            <a:cxnLst/>
            <a:rect l="l" t="t" r="r" b="b"/>
            <a:pathLst>
              <a:path w="4114800" h="5712488">
                <a:moveTo>
                  <a:pt x="133155" y="0"/>
                </a:moveTo>
                <a:lnTo>
                  <a:pt x="3981645" y="0"/>
                </a:lnTo>
                <a:cubicBezTo>
                  <a:pt x="4055184" y="0"/>
                  <a:pt x="4114800" y="59616"/>
                  <a:pt x="4114800" y="133155"/>
                </a:cubicBezTo>
                <a:lnTo>
                  <a:pt x="4114800" y="5579333"/>
                </a:lnTo>
                <a:cubicBezTo>
                  <a:pt x="4114800" y="5652872"/>
                  <a:pt x="4055184" y="5712488"/>
                  <a:pt x="3981645" y="5712488"/>
                </a:cubicBezTo>
                <a:lnTo>
                  <a:pt x="133155" y="5712488"/>
                </a:lnTo>
                <a:cubicBezTo>
                  <a:pt x="59616" y="5712488"/>
                  <a:pt x="0" y="5652872"/>
                  <a:pt x="0" y="5579333"/>
                </a:cubicBezTo>
                <a:lnTo>
                  <a:pt x="0" y="133155"/>
                </a:lnTo>
                <a:cubicBezTo>
                  <a:pt x="0" y="59616"/>
                  <a:pt x="59616" y="0"/>
                  <a:pt x="133155" y="0"/>
                </a:cubicBezTo>
                <a:close/>
              </a:path>
            </a:pathLst>
          </a:custGeom>
        </p:spPr>
      </p:pic>
      <p:sp>
        <p:nvSpPr>
          <p:cNvPr id="16" name="Freeform: Shape 15">
            <a:extLst>
              <a:ext uri="{FF2B5EF4-FFF2-40B4-BE49-F238E27FC236}">
                <a16:creationId xmlns:a16="http://schemas.microsoft.com/office/drawing/2014/main" id="{DABE3E45-88CF-45D8-8D40-C773324D93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49602" y="1"/>
            <a:ext cx="2066948" cy="1621879"/>
          </a:xfrm>
          <a:custGeom>
            <a:avLst/>
            <a:gdLst>
              <a:gd name="connsiteX0" fmla="*/ 0 w 2066948"/>
              <a:gd name="connsiteY0" fmla="*/ 0 h 1621879"/>
              <a:gd name="connsiteX1" fmla="*/ 123825 w 2066948"/>
              <a:gd name="connsiteY1" fmla="*/ 0 h 1621879"/>
              <a:gd name="connsiteX2" fmla="*/ 123825 w 2066948"/>
              <a:gd name="connsiteY2" fmla="*/ 1452620 h 1621879"/>
              <a:gd name="connsiteX3" fmla="*/ 1881378 w 2066948"/>
              <a:gd name="connsiteY3" fmla="*/ 436017 h 1621879"/>
              <a:gd name="connsiteX4" fmla="*/ 1127572 w 2066948"/>
              <a:gd name="connsiteY4" fmla="*/ 0 h 1621879"/>
              <a:gd name="connsiteX5" fmla="*/ 1374887 w 2066948"/>
              <a:gd name="connsiteY5" fmla="*/ 0 h 1621879"/>
              <a:gd name="connsiteX6" fmla="*/ 2035969 w 2066948"/>
              <a:gd name="connsiteY6" fmla="*/ 382391 h 1621879"/>
              <a:gd name="connsiteX7" fmla="*/ 2058648 w 2066948"/>
              <a:gd name="connsiteY7" fmla="*/ 466963 h 1621879"/>
              <a:gd name="connsiteX8" fmla="*/ 2035969 w 2066948"/>
              <a:gd name="connsiteY8" fmla="*/ 489642 h 1621879"/>
              <a:gd name="connsiteX9" fmla="*/ 92869 w 2066948"/>
              <a:gd name="connsiteY9" fmla="*/ 1613592 h 1621879"/>
              <a:gd name="connsiteX10" fmla="*/ 61913 w 2066948"/>
              <a:gd name="connsiteY10" fmla="*/ 1621879 h 1621879"/>
              <a:gd name="connsiteX11" fmla="*/ 0 w 2066948"/>
              <a:gd name="connsiteY11" fmla="*/ 1559967 h 1621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66948" h="1621879">
                <a:moveTo>
                  <a:pt x="0" y="0"/>
                </a:moveTo>
                <a:lnTo>
                  <a:pt x="123825" y="0"/>
                </a:lnTo>
                <a:lnTo>
                  <a:pt x="123825" y="1452620"/>
                </a:lnTo>
                <a:lnTo>
                  <a:pt x="1881378" y="436017"/>
                </a:lnTo>
                <a:lnTo>
                  <a:pt x="1127572" y="0"/>
                </a:lnTo>
                <a:lnTo>
                  <a:pt x="1374887" y="0"/>
                </a:lnTo>
                <a:lnTo>
                  <a:pt x="2035969" y="382391"/>
                </a:lnTo>
                <a:cubicBezTo>
                  <a:pt x="2065582" y="399479"/>
                  <a:pt x="2075745" y="437340"/>
                  <a:pt x="2058648" y="466963"/>
                </a:cubicBezTo>
                <a:cubicBezTo>
                  <a:pt x="2053219" y="476384"/>
                  <a:pt x="2045389" y="484204"/>
                  <a:pt x="2035969" y="489642"/>
                </a:cubicBezTo>
                <a:lnTo>
                  <a:pt x="92869" y="1613592"/>
                </a:lnTo>
                <a:cubicBezTo>
                  <a:pt x="83458" y="1619031"/>
                  <a:pt x="72780" y="1621889"/>
                  <a:pt x="61913" y="1621879"/>
                </a:cubicBezTo>
                <a:cubicBezTo>
                  <a:pt x="27719" y="1621879"/>
                  <a:pt x="0" y="1594161"/>
                  <a:pt x="0" y="1559967"/>
                </a:cubicBezTo>
                <a:close/>
              </a:path>
            </a:pathLst>
          </a:custGeom>
          <a:solidFill>
            <a:schemeClr val="accent6"/>
          </a:solidFill>
          <a:ln w="9525" cap="flat">
            <a:noFill/>
            <a:prstDash val="solid"/>
            <a:miter/>
          </a:ln>
        </p:spPr>
        <p:txBody>
          <a:bodyPr rtlCol="0" anchor="ctr"/>
          <a:lstStyle/>
          <a:p>
            <a:endParaRPr lang="en-US"/>
          </a:p>
        </p:txBody>
      </p:sp>
      <p:cxnSp>
        <p:nvCxnSpPr>
          <p:cNvPr id="18" name="Straight Connector 17">
            <a:extLst>
              <a:ext uri="{FF2B5EF4-FFF2-40B4-BE49-F238E27FC236}">
                <a16:creationId xmlns:a16="http://schemas.microsoft.com/office/drawing/2014/main" id="{49CD1692-827B-4C8D-B4A1-134FD04CF4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138745" y="1027906"/>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0" name="Freeform: Shape 19">
            <a:extLst>
              <a:ext uri="{FF2B5EF4-FFF2-40B4-BE49-F238E27FC236}">
                <a16:creationId xmlns:a16="http://schemas.microsoft.com/office/drawing/2014/main" id="{B91ECDA9-56DC-4270-8F33-01C5637B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463438">
            <a:off x="7456580" y="5166682"/>
            <a:ext cx="1835725" cy="2024785"/>
          </a:xfrm>
          <a:custGeom>
            <a:avLst/>
            <a:gdLst>
              <a:gd name="connsiteX0" fmla="*/ 1801138 w 1835725"/>
              <a:gd name="connsiteY0" fmla="*/ 1622662 h 2024785"/>
              <a:gd name="connsiteX1" fmla="*/ 1835717 w 1835725"/>
              <a:gd name="connsiteY1" fmla="*/ 1680254 h 2024785"/>
              <a:gd name="connsiteX2" fmla="*/ 1812568 w 1835725"/>
              <a:gd name="connsiteY2" fmla="*/ 1877193 h 2024785"/>
              <a:gd name="connsiteX3" fmla="*/ 1776210 w 1835725"/>
              <a:gd name="connsiteY3" fmla="*/ 2024785 h 2024785"/>
              <a:gd name="connsiteX4" fmla="*/ 1655772 w 1835725"/>
              <a:gd name="connsiteY4" fmla="*/ 1983449 h 2024785"/>
              <a:gd name="connsiteX5" fmla="*/ 1687591 w 1835725"/>
              <a:gd name="connsiteY5" fmla="*/ 1854495 h 2024785"/>
              <a:gd name="connsiteX6" fmla="*/ 1708939 w 1835725"/>
              <a:gd name="connsiteY6" fmla="*/ 1673301 h 2024785"/>
              <a:gd name="connsiteX7" fmla="*/ 1778129 w 1835725"/>
              <a:gd name="connsiteY7" fmla="*/ 1615979 h 2024785"/>
              <a:gd name="connsiteX8" fmla="*/ 1801138 w 1835725"/>
              <a:gd name="connsiteY8" fmla="*/ 1622662 h 2024785"/>
              <a:gd name="connsiteX9" fmla="*/ 1585229 w 1835725"/>
              <a:gd name="connsiteY9" fmla="*/ 764759 h 2024785"/>
              <a:gd name="connsiteX10" fmla="*/ 1623024 w 1835725"/>
              <a:gd name="connsiteY10" fmla="*/ 792810 h 2024785"/>
              <a:gd name="connsiteX11" fmla="*/ 1777614 w 1835725"/>
              <a:gd name="connsiteY11" fmla="*/ 1157141 h 2024785"/>
              <a:gd name="connsiteX12" fmla="*/ 1733799 w 1835725"/>
              <a:gd name="connsiteY12" fmla="*/ 1235532 h 2024785"/>
              <a:gd name="connsiteX13" fmla="*/ 1716464 w 1835725"/>
              <a:gd name="connsiteY13" fmla="*/ 1237722 h 2024785"/>
              <a:gd name="connsiteX14" fmla="*/ 1716464 w 1835725"/>
              <a:gd name="connsiteY14" fmla="*/ 1237913 h 2024785"/>
              <a:gd name="connsiteX15" fmla="*/ 1655409 w 1835725"/>
              <a:gd name="connsiteY15" fmla="*/ 1191717 h 2024785"/>
              <a:gd name="connsiteX16" fmla="*/ 1513200 w 1835725"/>
              <a:gd name="connsiteY16" fmla="*/ 856627 h 2024785"/>
              <a:gd name="connsiteX17" fmla="*/ 1538499 w 1835725"/>
              <a:gd name="connsiteY17" fmla="*/ 770415 h 2024785"/>
              <a:gd name="connsiteX18" fmla="*/ 1585229 w 1835725"/>
              <a:gd name="connsiteY18" fmla="*/ 764759 h 2024785"/>
              <a:gd name="connsiteX19" fmla="*/ 477919 w 1835725"/>
              <a:gd name="connsiteY19" fmla="*/ 21437 h 2024785"/>
              <a:gd name="connsiteX20" fmla="*/ 509236 w 1835725"/>
              <a:gd name="connsiteY20" fmla="*/ 84182 h 2024785"/>
              <a:gd name="connsiteX21" fmla="*/ 445829 w 1835725"/>
              <a:gd name="connsiteY21" fmla="*/ 139871 h 2024785"/>
              <a:gd name="connsiteX22" fmla="*/ 437447 w 1835725"/>
              <a:gd name="connsiteY22" fmla="*/ 139395 h 2024785"/>
              <a:gd name="connsiteX23" fmla="*/ 73211 w 1835725"/>
              <a:gd name="connsiteY23" fmla="*/ 137204 h 2024785"/>
              <a:gd name="connsiteX24" fmla="*/ 749 w 1835725"/>
              <a:gd name="connsiteY24" fmla="*/ 84082 h 2024785"/>
              <a:gd name="connsiteX25" fmla="*/ 53871 w 1835725"/>
              <a:gd name="connsiteY25" fmla="*/ 11621 h 2024785"/>
              <a:gd name="connsiteX26" fmla="*/ 58352 w 1835725"/>
              <a:gd name="connsiteY26" fmla="*/ 11093 h 2024785"/>
              <a:gd name="connsiteX27" fmla="*/ 454020 w 1835725"/>
              <a:gd name="connsiteY27" fmla="*/ 13474 h 2024785"/>
              <a:gd name="connsiteX28" fmla="*/ 477919 w 1835725"/>
              <a:gd name="connsiteY28" fmla="*/ 21437 h 2024785"/>
              <a:gd name="connsiteX29" fmla="*/ 957797 w 1835725"/>
              <a:gd name="connsiteY29" fmla="*/ 167970 h 2024785"/>
              <a:gd name="connsiteX30" fmla="*/ 1286982 w 1835725"/>
              <a:gd name="connsiteY30" fmla="*/ 387616 h 2024785"/>
              <a:gd name="connsiteX31" fmla="*/ 1293725 w 1835725"/>
              <a:gd name="connsiteY31" fmla="*/ 477075 h 2024785"/>
              <a:gd name="connsiteX32" fmla="*/ 1245453 w 1835725"/>
              <a:gd name="connsiteY32" fmla="*/ 499154 h 2024785"/>
              <a:gd name="connsiteX33" fmla="*/ 1245167 w 1835725"/>
              <a:gd name="connsiteY33" fmla="*/ 499154 h 2024785"/>
              <a:gd name="connsiteX34" fmla="*/ 1203638 w 1835725"/>
              <a:gd name="connsiteY34" fmla="*/ 484104 h 2024785"/>
              <a:gd name="connsiteX35" fmla="*/ 900647 w 1835725"/>
              <a:gd name="connsiteY35" fmla="*/ 281508 h 2024785"/>
              <a:gd name="connsiteX36" fmla="*/ 872454 w 1835725"/>
              <a:gd name="connsiteY36" fmla="*/ 196164 h 2024785"/>
              <a:gd name="connsiteX37" fmla="*/ 957797 w 1835725"/>
              <a:gd name="connsiteY37" fmla="*/ 167970 h 2024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835725" h="2024785">
                <a:moveTo>
                  <a:pt x="1801138" y="1622662"/>
                </a:moveTo>
                <a:cubicBezTo>
                  <a:pt x="1822105" y="1633400"/>
                  <a:pt x="1836117" y="1655372"/>
                  <a:pt x="1835717" y="1680254"/>
                </a:cubicBezTo>
                <a:cubicBezTo>
                  <a:pt x="1832093" y="1746382"/>
                  <a:pt x="1824354" y="1812154"/>
                  <a:pt x="1812568" y="1877193"/>
                </a:cubicBezTo>
                <a:lnTo>
                  <a:pt x="1776210" y="2024785"/>
                </a:lnTo>
                <a:lnTo>
                  <a:pt x="1655772" y="1983449"/>
                </a:lnTo>
                <a:lnTo>
                  <a:pt x="1687591" y="1854495"/>
                </a:lnTo>
                <a:cubicBezTo>
                  <a:pt x="1698455" y="1794657"/>
                  <a:pt x="1705590" y="1734142"/>
                  <a:pt x="1708939" y="1673301"/>
                </a:cubicBezTo>
                <a:cubicBezTo>
                  <a:pt x="1712216" y="1638363"/>
                  <a:pt x="1743190" y="1612703"/>
                  <a:pt x="1778129" y="1615979"/>
                </a:cubicBezTo>
                <a:cubicBezTo>
                  <a:pt x="1786387" y="1616753"/>
                  <a:pt x="1794149" y="1619084"/>
                  <a:pt x="1801138" y="1622662"/>
                </a:cubicBezTo>
                <a:close/>
                <a:moveTo>
                  <a:pt x="1585229" y="764759"/>
                </a:moveTo>
                <a:cubicBezTo>
                  <a:pt x="1600438" y="768789"/>
                  <a:pt x="1614156" y="778436"/>
                  <a:pt x="1623024" y="792810"/>
                </a:cubicBezTo>
                <a:cubicBezTo>
                  <a:pt x="1689575" y="907319"/>
                  <a:pt x="1741505" y="1029715"/>
                  <a:pt x="1777614" y="1157141"/>
                </a:cubicBezTo>
                <a:cubicBezTo>
                  <a:pt x="1787149" y="1190888"/>
                  <a:pt x="1767537" y="1225969"/>
                  <a:pt x="1733799" y="1235532"/>
                </a:cubicBezTo>
                <a:cubicBezTo>
                  <a:pt x="1728151" y="1237046"/>
                  <a:pt x="1722312" y="1237780"/>
                  <a:pt x="1716464" y="1237722"/>
                </a:cubicBezTo>
                <a:lnTo>
                  <a:pt x="1716464" y="1237913"/>
                </a:lnTo>
                <a:cubicBezTo>
                  <a:pt x="1688070" y="1237913"/>
                  <a:pt x="1663124" y="1219044"/>
                  <a:pt x="1655409" y="1191717"/>
                </a:cubicBezTo>
                <a:cubicBezTo>
                  <a:pt x="1622214" y="1074512"/>
                  <a:pt x="1574437" y="961936"/>
                  <a:pt x="1513200" y="856627"/>
                </a:cubicBezTo>
                <a:cubicBezTo>
                  <a:pt x="1496379" y="825834"/>
                  <a:pt x="1507704" y="787236"/>
                  <a:pt x="1538499" y="770415"/>
                </a:cubicBezTo>
                <a:cubicBezTo>
                  <a:pt x="1553325" y="762319"/>
                  <a:pt x="1570022" y="760730"/>
                  <a:pt x="1585229" y="764759"/>
                </a:cubicBezTo>
                <a:close/>
                <a:moveTo>
                  <a:pt x="477919" y="21437"/>
                </a:moveTo>
                <a:cubicBezTo>
                  <a:pt x="499341" y="33775"/>
                  <a:pt x="512445" y="58102"/>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89834" y="-4456"/>
                  <a:pt x="322735" y="-3656"/>
                  <a:pt x="454020" y="13474"/>
                </a:cubicBezTo>
                <a:cubicBezTo>
                  <a:pt x="462713" y="14543"/>
                  <a:pt x="470778" y="17324"/>
                  <a:pt x="477919" y="21437"/>
                </a:cubicBezTo>
                <a:close/>
                <a:moveTo>
                  <a:pt x="957797" y="167970"/>
                </a:move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8235" y="164811"/>
                  <a:pt x="926445" y="152188"/>
                  <a:pt x="957797" y="167970"/>
                </a:cubicBezTo>
                <a:close/>
              </a:path>
            </a:pathLst>
          </a:custGeom>
          <a:solidFill>
            <a:schemeClr val="accent4"/>
          </a:solidFill>
          <a:ln w="9525" cap="flat">
            <a:noFill/>
            <a:prstDash val="solid"/>
            <a:miter/>
          </a:ln>
        </p:spPr>
        <p:txBody>
          <a:bodyPr rtlCol="0" anchor="ctr"/>
          <a:lstStyle/>
          <a:p>
            <a:endParaRPr lang="en-US"/>
          </a:p>
        </p:txBody>
      </p:sp>
      <p:sp>
        <p:nvSpPr>
          <p:cNvPr id="22" name="Freeform: Shape 21">
            <a:extLst>
              <a:ext uri="{FF2B5EF4-FFF2-40B4-BE49-F238E27FC236}">
                <a16:creationId xmlns:a16="http://schemas.microsoft.com/office/drawing/2014/main" id="{75F47824-961D-465D-84F9-EAE11BC617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9527" y="6033795"/>
            <a:ext cx="1991064" cy="824205"/>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4" name="Freeform: Shape 23">
            <a:extLst>
              <a:ext uri="{FF2B5EF4-FFF2-40B4-BE49-F238E27FC236}">
                <a16:creationId xmlns:a16="http://schemas.microsoft.com/office/drawing/2014/main" id="{FEC9DA3E-C1D7-472D-B7C0-F71AE41FBA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51696" y="5519196"/>
            <a:ext cx="1340305" cy="1338805"/>
          </a:xfrm>
          <a:custGeom>
            <a:avLst/>
            <a:gdLst>
              <a:gd name="connsiteX0" fmla="*/ 61913 w 1340305"/>
              <a:gd name="connsiteY0" fmla="*/ 0 h 1338805"/>
              <a:gd name="connsiteX1" fmla="*/ 1340305 w 1340305"/>
              <a:gd name="connsiteY1" fmla="*/ 0 h 1338805"/>
              <a:gd name="connsiteX2" fmla="*/ 1340305 w 1340305"/>
              <a:gd name="connsiteY2" fmla="*/ 123825 h 1338805"/>
              <a:gd name="connsiteX3" fmla="*/ 123825 w 1340305"/>
              <a:gd name="connsiteY3" fmla="*/ 123825 h 1338805"/>
              <a:gd name="connsiteX4" fmla="*/ 123825 w 1340305"/>
              <a:gd name="connsiteY4" fmla="*/ 1338805 h 1338805"/>
              <a:gd name="connsiteX5" fmla="*/ 0 w 1340305"/>
              <a:gd name="connsiteY5" fmla="*/ 1338805 h 1338805"/>
              <a:gd name="connsiteX6" fmla="*/ 0 w 1340305"/>
              <a:gd name="connsiteY6" fmla="*/ 61913 h 1338805"/>
              <a:gd name="connsiteX7" fmla="*/ 61913 w 1340305"/>
              <a:gd name="connsiteY7" fmla="*/ 0 h 1338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40305" h="1338805">
                <a:moveTo>
                  <a:pt x="61913" y="0"/>
                </a:moveTo>
                <a:lnTo>
                  <a:pt x="1340305" y="0"/>
                </a:lnTo>
                <a:lnTo>
                  <a:pt x="1340305" y="123825"/>
                </a:lnTo>
                <a:lnTo>
                  <a:pt x="123825" y="123825"/>
                </a:lnTo>
                <a:lnTo>
                  <a:pt x="123825" y="1338805"/>
                </a:lnTo>
                <a:lnTo>
                  <a:pt x="0" y="1338805"/>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Tree>
    <p:extLst>
      <p:ext uri="{BB962C8B-B14F-4D97-AF65-F5344CB8AC3E}">
        <p14:creationId xmlns:p14="http://schemas.microsoft.com/office/powerpoint/2010/main" val="14710967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AF6CB648-9554-488A-B457-99CAAD1DA5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E3ADCBE7-9330-1CDA-00EB-CDD12DB722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4290"/>
            <a:ext cx="12192000" cy="1733407"/>
          </a:xfrm>
          <a:prstGeom prst="rect">
            <a:avLst/>
          </a:prstGeom>
          <a:ln>
            <a:noFill/>
          </a:ln>
          <a:effectLst>
            <a:outerShdw blurRad="254000" dist="38100" dir="5460000" sx="94000" sy="94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0226A38-D06C-4DFE-AFAA-A3C8D8B0FB7B}"/>
              </a:ext>
            </a:extLst>
          </p:cNvPr>
          <p:cNvSpPr>
            <a:spLocks noGrp="1"/>
          </p:cNvSpPr>
          <p:nvPr>
            <p:ph type="title"/>
          </p:nvPr>
        </p:nvSpPr>
        <p:spPr>
          <a:xfrm>
            <a:off x="761802" y="240241"/>
            <a:ext cx="10760054" cy="1228299"/>
          </a:xfrm>
        </p:spPr>
        <p:txBody>
          <a:bodyPr>
            <a:normAutofit/>
          </a:bodyPr>
          <a:lstStyle/>
          <a:p>
            <a:r>
              <a:rPr lang="en-GB" sz="4000"/>
              <a:t>How we will let you know how your child is doing?</a:t>
            </a:r>
          </a:p>
        </p:txBody>
      </p:sp>
      <p:sp>
        <p:nvSpPr>
          <p:cNvPr id="3" name="Content Placeholder 2">
            <a:extLst>
              <a:ext uri="{FF2B5EF4-FFF2-40B4-BE49-F238E27FC236}">
                <a16:creationId xmlns:a16="http://schemas.microsoft.com/office/drawing/2014/main" id="{5F0C1C41-D862-4BE1-B329-6A48FA382BF1}"/>
              </a:ext>
            </a:extLst>
          </p:cNvPr>
          <p:cNvSpPr>
            <a:spLocks noGrp="1"/>
          </p:cNvSpPr>
          <p:nvPr>
            <p:ph idx="1"/>
          </p:nvPr>
        </p:nvSpPr>
        <p:spPr>
          <a:xfrm>
            <a:off x="761802" y="1473213"/>
            <a:ext cx="4864875" cy="4972157"/>
          </a:xfrm>
        </p:spPr>
        <p:txBody>
          <a:bodyPr anchor="ctr">
            <a:normAutofit/>
          </a:bodyPr>
          <a:lstStyle/>
          <a:p>
            <a:r>
              <a:rPr lang="en-GB" sz="2400"/>
              <a:t>We keep track of how your child is doing throughout the year in a variety of ways e.g. observations, marking, quizzes, etc. </a:t>
            </a:r>
          </a:p>
          <a:p>
            <a:r>
              <a:rPr lang="en-GB" sz="2400"/>
              <a:t>Term 2: Parents’ Evening</a:t>
            </a:r>
          </a:p>
          <a:p>
            <a:r>
              <a:rPr lang="en-GB" sz="2400"/>
              <a:t>Term 3/4: Mid Year Reports</a:t>
            </a:r>
          </a:p>
          <a:p>
            <a:r>
              <a:rPr lang="en-GB" sz="2400"/>
              <a:t>Term 4: Parents’ evening</a:t>
            </a:r>
          </a:p>
          <a:p>
            <a:r>
              <a:rPr lang="en-GB" sz="2400"/>
              <a:t>Terms 5 and 6: Final report and Open evening </a:t>
            </a:r>
          </a:p>
        </p:txBody>
      </p:sp>
      <p:pic>
        <p:nvPicPr>
          <p:cNvPr id="4" name="Picture 3" descr="School-Wide Communication to Parents ...">
            <a:extLst>
              <a:ext uri="{FF2B5EF4-FFF2-40B4-BE49-F238E27FC236}">
                <a16:creationId xmlns:a16="http://schemas.microsoft.com/office/drawing/2014/main" id="{BFE20AD8-28B0-6AE9-D427-12920D54A1D7}"/>
              </a:ext>
            </a:extLst>
          </p:cNvPr>
          <p:cNvPicPr>
            <a:picLocks noChangeAspect="1"/>
          </p:cNvPicPr>
          <p:nvPr/>
        </p:nvPicPr>
        <p:blipFill>
          <a:blip r:embed="rId2"/>
          <a:stretch>
            <a:fillRect/>
          </a:stretch>
        </p:blipFill>
        <p:spPr>
          <a:xfrm>
            <a:off x="6343650" y="2611550"/>
            <a:ext cx="5178206" cy="3227262"/>
          </a:xfrm>
          <a:prstGeom prst="rect">
            <a:avLst/>
          </a:prstGeom>
        </p:spPr>
      </p:pic>
    </p:spTree>
    <p:extLst>
      <p:ext uri="{BB962C8B-B14F-4D97-AF65-F5344CB8AC3E}">
        <p14:creationId xmlns:p14="http://schemas.microsoft.com/office/powerpoint/2010/main" val="139500961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6A84B152-3496-4C52-AF08-97AFFC09DD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489C86E8-0483-4F00-BB34-5F37F402AAB6}"/>
              </a:ext>
            </a:extLst>
          </p:cNvPr>
          <p:cNvSpPr>
            <a:spLocks noGrp="1"/>
          </p:cNvSpPr>
          <p:nvPr>
            <p:ph type="title"/>
          </p:nvPr>
        </p:nvSpPr>
        <p:spPr>
          <a:xfrm>
            <a:off x="838201" y="365125"/>
            <a:ext cx="5393360" cy="1325563"/>
          </a:xfrm>
        </p:spPr>
        <p:txBody>
          <a:bodyPr>
            <a:normAutofit/>
          </a:bodyPr>
          <a:lstStyle/>
          <a:p>
            <a:r>
              <a:rPr lang="en-GB"/>
              <a:t>How to help your child</a:t>
            </a:r>
          </a:p>
        </p:txBody>
      </p:sp>
      <p:sp>
        <p:nvSpPr>
          <p:cNvPr id="13" name="Freeform: Shape 12">
            <a:extLst>
              <a:ext uri="{FF2B5EF4-FFF2-40B4-BE49-F238E27FC236}">
                <a16:creationId xmlns:a16="http://schemas.microsoft.com/office/drawing/2014/main" id="{6B2ADB95-0FA3-4BD7-A8AC-89D014A83E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198657" y="1"/>
            <a:ext cx="1155142" cy="625027"/>
          </a:xfrm>
          <a:custGeom>
            <a:avLst/>
            <a:gdLst>
              <a:gd name="connsiteX0" fmla="*/ 4784 w 1155142"/>
              <a:gd name="connsiteY0" fmla="*/ 0 h 625027"/>
              <a:gd name="connsiteX1" fmla="*/ 1150358 w 1155142"/>
              <a:gd name="connsiteY1" fmla="*/ 0 h 625027"/>
              <a:gd name="connsiteX2" fmla="*/ 1155142 w 1155142"/>
              <a:gd name="connsiteY2" fmla="*/ 47456 h 625027"/>
              <a:gd name="connsiteX3" fmla="*/ 577571 w 1155142"/>
              <a:gd name="connsiteY3" fmla="*/ 625027 h 625027"/>
              <a:gd name="connsiteX4" fmla="*/ 0 w 1155142"/>
              <a:gd name="connsiteY4" fmla="*/ 47456 h 6250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625027">
                <a:moveTo>
                  <a:pt x="4784" y="0"/>
                </a:moveTo>
                <a:lnTo>
                  <a:pt x="1150358" y="0"/>
                </a:lnTo>
                <a:lnTo>
                  <a:pt x="1155142" y="47456"/>
                </a:lnTo>
                <a:cubicBezTo>
                  <a:pt x="1155142" y="366440"/>
                  <a:pt x="896555" y="625027"/>
                  <a:pt x="577571" y="625027"/>
                </a:cubicBezTo>
                <a:cubicBezTo>
                  <a:pt x="258587" y="625027"/>
                  <a:pt x="0" y="366440"/>
                  <a:pt x="0" y="47456"/>
                </a:cubicBezTo>
                <a:close/>
              </a:path>
            </a:pathLst>
          </a:custGeom>
          <a:solidFill>
            <a:schemeClr val="accent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B2EA35CF-3900-4671-8D02-290D56B26CDE}"/>
              </a:ext>
            </a:extLst>
          </p:cNvPr>
          <p:cNvSpPr>
            <a:spLocks noGrp="1"/>
          </p:cNvSpPr>
          <p:nvPr>
            <p:ph idx="1"/>
          </p:nvPr>
        </p:nvSpPr>
        <p:spPr>
          <a:xfrm>
            <a:off x="838200" y="1825625"/>
            <a:ext cx="5393361" cy="4351338"/>
          </a:xfrm>
        </p:spPr>
        <p:txBody>
          <a:bodyPr vert="horz" lIns="91440" tIns="45720" rIns="91440" bIns="45720" rtlCol="0" anchor="t">
            <a:normAutofit/>
          </a:bodyPr>
          <a:lstStyle/>
          <a:p>
            <a:r>
              <a:rPr lang="en-GB" sz="2000" dirty="0"/>
              <a:t>Your child will receive homework, some of which is </a:t>
            </a:r>
            <a:r>
              <a:rPr lang="en-GB" sz="2000" b="1" i="1" dirty="0"/>
              <a:t>optional</a:t>
            </a:r>
            <a:r>
              <a:rPr lang="en-GB" sz="2000" dirty="0"/>
              <a:t> and some of which is </a:t>
            </a:r>
            <a:r>
              <a:rPr lang="en-GB" sz="2000" b="1" i="1" dirty="0"/>
              <a:t>essential</a:t>
            </a:r>
            <a:r>
              <a:rPr lang="en-GB" sz="2000" dirty="0"/>
              <a:t>. The essential homework follows on from what we are learning in class, this includes</a:t>
            </a:r>
          </a:p>
          <a:p>
            <a:pPr marL="0" indent="0">
              <a:buNone/>
            </a:pPr>
            <a:r>
              <a:rPr lang="en-GB" sz="2000" dirty="0">
                <a:ea typeface="Calibri"/>
                <a:cs typeface="Calibri"/>
              </a:rPr>
              <a:t>	- My Maths</a:t>
            </a:r>
          </a:p>
          <a:p>
            <a:pPr marL="0" indent="0">
              <a:buNone/>
            </a:pPr>
            <a:r>
              <a:rPr lang="en-GB" sz="2000" dirty="0">
                <a:ea typeface="Calibri"/>
                <a:cs typeface="Calibri"/>
              </a:rPr>
              <a:t>	- Spelling</a:t>
            </a:r>
          </a:p>
          <a:p>
            <a:pPr marL="0" indent="0">
              <a:buNone/>
            </a:pPr>
            <a:r>
              <a:rPr lang="en-GB" sz="2000" dirty="0">
                <a:ea typeface="Calibri"/>
                <a:cs typeface="Calibri"/>
              </a:rPr>
              <a:t>	- Reading</a:t>
            </a:r>
          </a:p>
          <a:p>
            <a:r>
              <a:rPr lang="en-GB" sz="2000" dirty="0"/>
              <a:t>If your child is struggling with the homework, please just talk to us!</a:t>
            </a:r>
          </a:p>
          <a:p>
            <a:r>
              <a:rPr lang="en-GB" sz="2000" dirty="0"/>
              <a:t>Occasionally, there may be additional homework to support with other lessons.</a:t>
            </a:r>
            <a:endParaRPr lang="en-GB" sz="2000" dirty="0">
              <a:ea typeface="Calibri"/>
              <a:cs typeface="Calibri"/>
            </a:endParaRPr>
          </a:p>
        </p:txBody>
      </p:sp>
      <p:sp>
        <p:nvSpPr>
          <p:cNvPr id="15" name="Oval 14">
            <a:extLst>
              <a:ext uri="{FF2B5EF4-FFF2-40B4-BE49-F238E27FC236}">
                <a16:creationId xmlns:a16="http://schemas.microsoft.com/office/drawing/2014/main" id="{C924DBCE-E731-4B22-8181-A39C1D8627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8185" y="3423959"/>
            <a:ext cx="630884" cy="630884"/>
          </a:xfrm>
          <a:prstGeom prst="ellipse">
            <a:avLst/>
          </a:prstGeom>
          <a:noFill/>
          <a:ln w="1270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4CBF9756-6AC8-4C65-84DF-56FBFFA1D8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463438">
            <a:off x="7450227" y="5166682"/>
            <a:ext cx="1835725" cy="2024785"/>
          </a:xfrm>
          <a:custGeom>
            <a:avLst/>
            <a:gdLst>
              <a:gd name="connsiteX0" fmla="*/ 1801138 w 1835725"/>
              <a:gd name="connsiteY0" fmla="*/ 1622662 h 2024785"/>
              <a:gd name="connsiteX1" fmla="*/ 1835717 w 1835725"/>
              <a:gd name="connsiteY1" fmla="*/ 1680254 h 2024785"/>
              <a:gd name="connsiteX2" fmla="*/ 1812568 w 1835725"/>
              <a:gd name="connsiteY2" fmla="*/ 1877193 h 2024785"/>
              <a:gd name="connsiteX3" fmla="*/ 1776210 w 1835725"/>
              <a:gd name="connsiteY3" fmla="*/ 2024785 h 2024785"/>
              <a:gd name="connsiteX4" fmla="*/ 1655772 w 1835725"/>
              <a:gd name="connsiteY4" fmla="*/ 1983449 h 2024785"/>
              <a:gd name="connsiteX5" fmla="*/ 1687591 w 1835725"/>
              <a:gd name="connsiteY5" fmla="*/ 1854495 h 2024785"/>
              <a:gd name="connsiteX6" fmla="*/ 1708939 w 1835725"/>
              <a:gd name="connsiteY6" fmla="*/ 1673301 h 2024785"/>
              <a:gd name="connsiteX7" fmla="*/ 1778129 w 1835725"/>
              <a:gd name="connsiteY7" fmla="*/ 1615979 h 2024785"/>
              <a:gd name="connsiteX8" fmla="*/ 1801138 w 1835725"/>
              <a:gd name="connsiteY8" fmla="*/ 1622662 h 2024785"/>
              <a:gd name="connsiteX9" fmla="*/ 1585229 w 1835725"/>
              <a:gd name="connsiteY9" fmla="*/ 764759 h 2024785"/>
              <a:gd name="connsiteX10" fmla="*/ 1623024 w 1835725"/>
              <a:gd name="connsiteY10" fmla="*/ 792810 h 2024785"/>
              <a:gd name="connsiteX11" fmla="*/ 1777614 w 1835725"/>
              <a:gd name="connsiteY11" fmla="*/ 1157141 h 2024785"/>
              <a:gd name="connsiteX12" fmla="*/ 1733799 w 1835725"/>
              <a:gd name="connsiteY12" fmla="*/ 1235532 h 2024785"/>
              <a:gd name="connsiteX13" fmla="*/ 1716464 w 1835725"/>
              <a:gd name="connsiteY13" fmla="*/ 1237722 h 2024785"/>
              <a:gd name="connsiteX14" fmla="*/ 1716464 w 1835725"/>
              <a:gd name="connsiteY14" fmla="*/ 1237913 h 2024785"/>
              <a:gd name="connsiteX15" fmla="*/ 1655409 w 1835725"/>
              <a:gd name="connsiteY15" fmla="*/ 1191717 h 2024785"/>
              <a:gd name="connsiteX16" fmla="*/ 1513200 w 1835725"/>
              <a:gd name="connsiteY16" fmla="*/ 856627 h 2024785"/>
              <a:gd name="connsiteX17" fmla="*/ 1538499 w 1835725"/>
              <a:gd name="connsiteY17" fmla="*/ 770415 h 2024785"/>
              <a:gd name="connsiteX18" fmla="*/ 1585229 w 1835725"/>
              <a:gd name="connsiteY18" fmla="*/ 764759 h 2024785"/>
              <a:gd name="connsiteX19" fmla="*/ 477919 w 1835725"/>
              <a:gd name="connsiteY19" fmla="*/ 21437 h 2024785"/>
              <a:gd name="connsiteX20" fmla="*/ 509236 w 1835725"/>
              <a:gd name="connsiteY20" fmla="*/ 84182 h 2024785"/>
              <a:gd name="connsiteX21" fmla="*/ 445829 w 1835725"/>
              <a:gd name="connsiteY21" fmla="*/ 139871 h 2024785"/>
              <a:gd name="connsiteX22" fmla="*/ 437447 w 1835725"/>
              <a:gd name="connsiteY22" fmla="*/ 139395 h 2024785"/>
              <a:gd name="connsiteX23" fmla="*/ 73211 w 1835725"/>
              <a:gd name="connsiteY23" fmla="*/ 137204 h 2024785"/>
              <a:gd name="connsiteX24" fmla="*/ 749 w 1835725"/>
              <a:gd name="connsiteY24" fmla="*/ 84082 h 2024785"/>
              <a:gd name="connsiteX25" fmla="*/ 53871 w 1835725"/>
              <a:gd name="connsiteY25" fmla="*/ 11621 h 2024785"/>
              <a:gd name="connsiteX26" fmla="*/ 58352 w 1835725"/>
              <a:gd name="connsiteY26" fmla="*/ 11093 h 2024785"/>
              <a:gd name="connsiteX27" fmla="*/ 454020 w 1835725"/>
              <a:gd name="connsiteY27" fmla="*/ 13474 h 2024785"/>
              <a:gd name="connsiteX28" fmla="*/ 477919 w 1835725"/>
              <a:gd name="connsiteY28" fmla="*/ 21437 h 2024785"/>
              <a:gd name="connsiteX29" fmla="*/ 957797 w 1835725"/>
              <a:gd name="connsiteY29" fmla="*/ 167970 h 2024785"/>
              <a:gd name="connsiteX30" fmla="*/ 1286982 w 1835725"/>
              <a:gd name="connsiteY30" fmla="*/ 387616 h 2024785"/>
              <a:gd name="connsiteX31" fmla="*/ 1293725 w 1835725"/>
              <a:gd name="connsiteY31" fmla="*/ 477075 h 2024785"/>
              <a:gd name="connsiteX32" fmla="*/ 1245453 w 1835725"/>
              <a:gd name="connsiteY32" fmla="*/ 499154 h 2024785"/>
              <a:gd name="connsiteX33" fmla="*/ 1245167 w 1835725"/>
              <a:gd name="connsiteY33" fmla="*/ 499154 h 2024785"/>
              <a:gd name="connsiteX34" fmla="*/ 1203638 w 1835725"/>
              <a:gd name="connsiteY34" fmla="*/ 484104 h 2024785"/>
              <a:gd name="connsiteX35" fmla="*/ 900647 w 1835725"/>
              <a:gd name="connsiteY35" fmla="*/ 281508 h 2024785"/>
              <a:gd name="connsiteX36" fmla="*/ 872454 w 1835725"/>
              <a:gd name="connsiteY36" fmla="*/ 196164 h 2024785"/>
              <a:gd name="connsiteX37" fmla="*/ 957797 w 1835725"/>
              <a:gd name="connsiteY37" fmla="*/ 167970 h 2024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835725" h="2024785">
                <a:moveTo>
                  <a:pt x="1801138" y="1622662"/>
                </a:moveTo>
                <a:cubicBezTo>
                  <a:pt x="1822105" y="1633400"/>
                  <a:pt x="1836117" y="1655372"/>
                  <a:pt x="1835717" y="1680254"/>
                </a:cubicBezTo>
                <a:cubicBezTo>
                  <a:pt x="1832093" y="1746382"/>
                  <a:pt x="1824354" y="1812154"/>
                  <a:pt x="1812568" y="1877193"/>
                </a:cubicBezTo>
                <a:lnTo>
                  <a:pt x="1776210" y="2024785"/>
                </a:lnTo>
                <a:lnTo>
                  <a:pt x="1655772" y="1983449"/>
                </a:lnTo>
                <a:lnTo>
                  <a:pt x="1687591" y="1854495"/>
                </a:lnTo>
                <a:cubicBezTo>
                  <a:pt x="1698455" y="1794657"/>
                  <a:pt x="1705590" y="1734142"/>
                  <a:pt x="1708939" y="1673301"/>
                </a:cubicBezTo>
                <a:cubicBezTo>
                  <a:pt x="1712216" y="1638363"/>
                  <a:pt x="1743190" y="1612703"/>
                  <a:pt x="1778129" y="1615979"/>
                </a:cubicBezTo>
                <a:cubicBezTo>
                  <a:pt x="1786387" y="1616753"/>
                  <a:pt x="1794149" y="1619084"/>
                  <a:pt x="1801138" y="1622662"/>
                </a:cubicBezTo>
                <a:close/>
                <a:moveTo>
                  <a:pt x="1585229" y="764759"/>
                </a:moveTo>
                <a:cubicBezTo>
                  <a:pt x="1600438" y="768789"/>
                  <a:pt x="1614156" y="778436"/>
                  <a:pt x="1623024" y="792810"/>
                </a:cubicBezTo>
                <a:cubicBezTo>
                  <a:pt x="1689575" y="907319"/>
                  <a:pt x="1741505" y="1029715"/>
                  <a:pt x="1777614" y="1157141"/>
                </a:cubicBezTo>
                <a:cubicBezTo>
                  <a:pt x="1787149" y="1190888"/>
                  <a:pt x="1767537" y="1225969"/>
                  <a:pt x="1733799" y="1235532"/>
                </a:cubicBezTo>
                <a:cubicBezTo>
                  <a:pt x="1728151" y="1237046"/>
                  <a:pt x="1722312" y="1237780"/>
                  <a:pt x="1716464" y="1237722"/>
                </a:cubicBezTo>
                <a:lnTo>
                  <a:pt x="1716464" y="1237913"/>
                </a:lnTo>
                <a:cubicBezTo>
                  <a:pt x="1688070" y="1237913"/>
                  <a:pt x="1663124" y="1219044"/>
                  <a:pt x="1655409" y="1191717"/>
                </a:cubicBezTo>
                <a:cubicBezTo>
                  <a:pt x="1622214" y="1074512"/>
                  <a:pt x="1574437" y="961936"/>
                  <a:pt x="1513200" y="856627"/>
                </a:cubicBezTo>
                <a:cubicBezTo>
                  <a:pt x="1496379" y="825834"/>
                  <a:pt x="1507704" y="787236"/>
                  <a:pt x="1538499" y="770415"/>
                </a:cubicBezTo>
                <a:cubicBezTo>
                  <a:pt x="1553325" y="762319"/>
                  <a:pt x="1570022" y="760730"/>
                  <a:pt x="1585229" y="764759"/>
                </a:cubicBezTo>
                <a:close/>
                <a:moveTo>
                  <a:pt x="477919" y="21437"/>
                </a:moveTo>
                <a:cubicBezTo>
                  <a:pt x="499341" y="33775"/>
                  <a:pt x="512445" y="58102"/>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89834" y="-4456"/>
                  <a:pt x="322735" y="-3656"/>
                  <a:pt x="454020" y="13474"/>
                </a:cubicBezTo>
                <a:cubicBezTo>
                  <a:pt x="462713" y="14543"/>
                  <a:pt x="470778" y="17324"/>
                  <a:pt x="477919" y="21437"/>
                </a:cubicBezTo>
                <a:close/>
                <a:moveTo>
                  <a:pt x="957797" y="167970"/>
                </a:move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8235" y="164811"/>
                  <a:pt x="926445" y="152188"/>
                  <a:pt x="957797" y="167970"/>
                </a:cubicBezTo>
                <a:close/>
              </a:path>
            </a:pathLst>
          </a:custGeom>
          <a:solidFill>
            <a:schemeClr val="accent4"/>
          </a:solidFill>
          <a:ln w="9525" cap="flat">
            <a:noFill/>
            <a:prstDash val="solid"/>
            <a:miter/>
          </a:ln>
        </p:spPr>
        <p:txBody>
          <a:bodyPr rtlCol="0" anchor="ctr"/>
          <a:lstStyle/>
          <a:p>
            <a:endParaRPr lang="en-US"/>
          </a:p>
        </p:txBody>
      </p:sp>
      <p:pic>
        <p:nvPicPr>
          <p:cNvPr id="6" name="Picture 5" descr="Support opportunities - European Commission">
            <a:extLst>
              <a:ext uri="{FF2B5EF4-FFF2-40B4-BE49-F238E27FC236}">
                <a16:creationId xmlns:a16="http://schemas.microsoft.com/office/drawing/2014/main" id="{B7C9D78E-5CB2-8AAC-6DC0-90A73D4865E8}"/>
              </a:ext>
            </a:extLst>
          </p:cNvPr>
          <p:cNvPicPr>
            <a:picLocks noChangeAspect="1"/>
          </p:cNvPicPr>
          <p:nvPr/>
        </p:nvPicPr>
        <p:blipFill>
          <a:blip r:embed="rId2"/>
          <a:srcRect l="18210" r="15246" b="1"/>
          <a:stretch/>
        </p:blipFill>
        <p:spPr>
          <a:xfrm>
            <a:off x="7751975" y="1075239"/>
            <a:ext cx="4128603" cy="4128603"/>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p:spPr>
      </p:pic>
      <p:sp>
        <p:nvSpPr>
          <p:cNvPr id="19" name="Freeform: Shape 18">
            <a:extLst>
              <a:ext uri="{FF2B5EF4-FFF2-40B4-BE49-F238E27FC236}">
                <a16:creationId xmlns:a16="http://schemas.microsoft.com/office/drawing/2014/main" id="{2D385988-EAAF-4C27-AF8A-2BFBECAF3D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49602" y="1"/>
            <a:ext cx="2066948" cy="1621879"/>
          </a:xfrm>
          <a:custGeom>
            <a:avLst/>
            <a:gdLst>
              <a:gd name="connsiteX0" fmla="*/ 0 w 2066948"/>
              <a:gd name="connsiteY0" fmla="*/ 0 h 1621879"/>
              <a:gd name="connsiteX1" fmla="*/ 123825 w 2066948"/>
              <a:gd name="connsiteY1" fmla="*/ 0 h 1621879"/>
              <a:gd name="connsiteX2" fmla="*/ 123825 w 2066948"/>
              <a:gd name="connsiteY2" fmla="*/ 1452620 h 1621879"/>
              <a:gd name="connsiteX3" fmla="*/ 1881378 w 2066948"/>
              <a:gd name="connsiteY3" fmla="*/ 436017 h 1621879"/>
              <a:gd name="connsiteX4" fmla="*/ 1127572 w 2066948"/>
              <a:gd name="connsiteY4" fmla="*/ 0 h 1621879"/>
              <a:gd name="connsiteX5" fmla="*/ 1374887 w 2066948"/>
              <a:gd name="connsiteY5" fmla="*/ 0 h 1621879"/>
              <a:gd name="connsiteX6" fmla="*/ 2035969 w 2066948"/>
              <a:gd name="connsiteY6" fmla="*/ 382391 h 1621879"/>
              <a:gd name="connsiteX7" fmla="*/ 2058648 w 2066948"/>
              <a:gd name="connsiteY7" fmla="*/ 466963 h 1621879"/>
              <a:gd name="connsiteX8" fmla="*/ 2035969 w 2066948"/>
              <a:gd name="connsiteY8" fmla="*/ 489642 h 1621879"/>
              <a:gd name="connsiteX9" fmla="*/ 92869 w 2066948"/>
              <a:gd name="connsiteY9" fmla="*/ 1613592 h 1621879"/>
              <a:gd name="connsiteX10" fmla="*/ 61913 w 2066948"/>
              <a:gd name="connsiteY10" fmla="*/ 1621879 h 1621879"/>
              <a:gd name="connsiteX11" fmla="*/ 0 w 2066948"/>
              <a:gd name="connsiteY11" fmla="*/ 1559967 h 1621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66948" h="1621879">
                <a:moveTo>
                  <a:pt x="0" y="0"/>
                </a:moveTo>
                <a:lnTo>
                  <a:pt x="123825" y="0"/>
                </a:lnTo>
                <a:lnTo>
                  <a:pt x="123825" y="1452620"/>
                </a:lnTo>
                <a:lnTo>
                  <a:pt x="1881378" y="436017"/>
                </a:lnTo>
                <a:lnTo>
                  <a:pt x="1127572" y="0"/>
                </a:lnTo>
                <a:lnTo>
                  <a:pt x="1374887" y="0"/>
                </a:lnTo>
                <a:lnTo>
                  <a:pt x="2035969" y="382391"/>
                </a:lnTo>
                <a:cubicBezTo>
                  <a:pt x="2065582" y="399479"/>
                  <a:pt x="2075745" y="437340"/>
                  <a:pt x="2058648" y="466963"/>
                </a:cubicBezTo>
                <a:cubicBezTo>
                  <a:pt x="2053219" y="476384"/>
                  <a:pt x="2045389" y="484204"/>
                  <a:pt x="2035969" y="489642"/>
                </a:cubicBezTo>
                <a:lnTo>
                  <a:pt x="92869" y="1613592"/>
                </a:lnTo>
                <a:cubicBezTo>
                  <a:pt x="83458" y="1619031"/>
                  <a:pt x="72780" y="1621889"/>
                  <a:pt x="61913" y="1621879"/>
                </a:cubicBezTo>
                <a:cubicBezTo>
                  <a:pt x="27719" y="1621879"/>
                  <a:pt x="0" y="1594161"/>
                  <a:pt x="0" y="1559967"/>
                </a:cubicBezTo>
                <a:close/>
              </a:path>
            </a:pathLst>
          </a:custGeom>
          <a:solidFill>
            <a:schemeClr val="accent6"/>
          </a:solidFill>
          <a:ln w="9525" cap="flat">
            <a:noFill/>
            <a:prstDash val="solid"/>
            <a:miter/>
          </a:ln>
        </p:spPr>
        <p:txBody>
          <a:bodyPr rtlCol="0" anchor="ctr"/>
          <a:lstStyle/>
          <a:p>
            <a:endParaRPr lang="en-US"/>
          </a:p>
        </p:txBody>
      </p:sp>
      <p:cxnSp>
        <p:nvCxnSpPr>
          <p:cNvPr id="21" name="Straight Connector 20">
            <a:extLst>
              <a:ext uri="{FF2B5EF4-FFF2-40B4-BE49-F238E27FC236}">
                <a16:creationId xmlns:a16="http://schemas.microsoft.com/office/drawing/2014/main" id="{43621FD4-D14D-45D5-9A57-9A2DE5EA59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138745" y="1027906"/>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3" name="Freeform: Shape 22">
            <a:extLst>
              <a:ext uri="{FF2B5EF4-FFF2-40B4-BE49-F238E27FC236}">
                <a16:creationId xmlns:a16="http://schemas.microsoft.com/office/drawing/2014/main" id="{B621D332-7329-4994-8836-C429A51B7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9527" y="6033795"/>
            <a:ext cx="1991064" cy="824205"/>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5" name="Freeform: Shape 24">
            <a:extLst>
              <a:ext uri="{FF2B5EF4-FFF2-40B4-BE49-F238E27FC236}">
                <a16:creationId xmlns:a16="http://schemas.microsoft.com/office/drawing/2014/main" id="{2D20F754-35A9-4508-BE3C-C59996D143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51696" y="5519196"/>
            <a:ext cx="1340305" cy="1338805"/>
          </a:xfrm>
          <a:custGeom>
            <a:avLst/>
            <a:gdLst>
              <a:gd name="connsiteX0" fmla="*/ 61913 w 1340305"/>
              <a:gd name="connsiteY0" fmla="*/ 0 h 1338805"/>
              <a:gd name="connsiteX1" fmla="*/ 1340305 w 1340305"/>
              <a:gd name="connsiteY1" fmla="*/ 0 h 1338805"/>
              <a:gd name="connsiteX2" fmla="*/ 1340305 w 1340305"/>
              <a:gd name="connsiteY2" fmla="*/ 123825 h 1338805"/>
              <a:gd name="connsiteX3" fmla="*/ 123825 w 1340305"/>
              <a:gd name="connsiteY3" fmla="*/ 123825 h 1338805"/>
              <a:gd name="connsiteX4" fmla="*/ 123825 w 1340305"/>
              <a:gd name="connsiteY4" fmla="*/ 1338805 h 1338805"/>
              <a:gd name="connsiteX5" fmla="*/ 0 w 1340305"/>
              <a:gd name="connsiteY5" fmla="*/ 1338805 h 1338805"/>
              <a:gd name="connsiteX6" fmla="*/ 0 w 1340305"/>
              <a:gd name="connsiteY6" fmla="*/ 61913 h 1338805"/>
              <a:gd name="connsiteX7" fmla="*/ 61913 w 1340305"/>
              <a:gd name="connsiteY7" fmla="*/ 0 h 1338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40305" h="1338805">
                <a:moveTo>
                  <a:pt x="61913" y="0"/>
                </a:moveTo>
                <a:lnTo>
                  <a:pt x="1340305" y="0"/>
                </a:lnTo>
                <a:lnTo>
                  <a:pt x="1340305" y="123825"/>
                </a:lnTo>
                <a:lnTo>
                  <a:pt x="123825" y="123825"/>
                </a:lnTo>
                <a:lnTo>
                  <a:pt x="123825" y="1338805"/>
                </a:lnTo>
                <a:lnTo>
                  <a:pt x="0" y="1338805"/>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Tree>
    <p:extLst>
      <p:ext uri="{BB962C8B-B14F-4D97-AF65-F5344CB8AC3E}">
        <p14:creationId xmlns:p14="http://schemas.microsoft.com/office/powerpoint/2010/main" val="145436833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pic>
        <p:nvPicPr>
          <p:cNvPr id="4" name="Picture 3" descr="A logo with white text&#10;&#10;AI-generated content may be incorrect.">
            <a:extLst>
              <a:ext uri="{FF2B5EF4-FFF2-40B4-BE49-F238E27FC236}">
                <a16:creationId xmlns:a16="http://schemas.microsoft.com/office/drawing/2014/main" id="{2A09B597-D83E-FA78-6F23-0D21F8DF2A83}"/>
              </a:ext>
            </a:extLst>
          </p:cNvPr>
          <p:cNvPicPr>
            <a:picLocks noChangeAspect="1"/>
          </p:cNvPicPr>
          <p:nvPr/>
        </p:nvPicPr>
        <p:blipFill>
          <a:blip r:embed="rId2"/>
          <a:stretch>
            <a:fillRect/>
          </a:stretch>
        </p:blipFill>
        <p:spPr>
          <a:xfrm>
            <a:off x="1973263" y="810684"/>
            <a:ext cx="8234891" cy="4506383"/>
          </a:xfrm>
          <a:prstGeom prst="rect">
            <a:avLst/>
          </a:prstGeom>
        </p:spPr>
      </p:pic>
      <p:sp>
        <p:nvSpPr>
          <p:cNvPr id="3" name="Content Placeholder 2">
            <a:extLst>
              <a:ext uri="{FF2B5EF4-FFF2-40B4-BE49-F238E27FC236}">
                <a16:creationId xmlns:a16="http://schemas.microsoft.com/office/drawing/2014/main" id="{5C8D5C17-F906-4893-AD29-4E578F6D57BF}"/>
              </a:ext>
            </a:extLst>
          </p:cNvPr>
          <p:cNvSpPr>
            <a:spLocks noGrp="1"/>
          </p:cNvSpPr>
          <p:nvPr>
            <p:ph idx="1"/>
          </p:nvPr>
        </p:nvSpPr>
        <p:spPr>
          <a:xfrm>
            <a:off x="2853431" y="5521911"/>
            <a:ext cx="6823229" cy="610664"/>
          </a:xfrm>
        </p:spPr>
        <p:txBody>
          <a:bodyPr vert="horz" lIns="91440" tIns="45720" rIns="91440" bIns="45720" rtlCol="0" anchor="t">
            <a:normAutofit lnSpcReduction="10000"/>
          </a:bodyPr>
          <a:lstStyle/>
          <a:p>
            <a:pPr marL="0" indent="0">
              <a:buNone/>
            </a:pPr>
            <a:r>
              <a:rPr lang="en-GB" sz="2000" dirty="0">
                <a:ea typeface="Calibri"/>
                <a:cs typeface="Calibri"/>
              </a:rPr>
              <a:t>If you have any concerns, queries or questions, please just email me on </a:t>
            </a:r>
            <a:r>
              <a:rPr lang="en-GB" sz="2000" dirty="0">
                <a:ea typeface="Calibri"/>
                <a:cs typeface="Calibri"/>
                <a:hlinkClick r:id="rId3"/>
              </a:rPr>
              <a:t>L.Phillips@ladyj.kent.sch.uk</a:t>
            </a:r>
            <a:r>
              <a:rPr lang="en-GB" sz="2000" dirty="0">
                <a:ea typeface="Calibri"/>
                <a:cs typeface="Calibri"/>
              </a:rPr>
              <a:t> </a:t>
            </a:r>
          </a:p>
        </p:txBody>
      </p:sp>
    </p:spTree>
    <p:extLst>
      <p:ext uri="{BB962C8B-B14F-4D97-AF65-F5344CB8AC3E}">
        <p14:creationId xmlns:p14="http://schemas.microsoft.com/office/powerpoint/2010/main" val="34783293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FEA64C-D563-FD2E-1B64-943648E3EDCD}"/>
              </a:ext>
            </a:extLst>
          </p:cNvPr>
          <p:cNvSpPr>
            <a:spLocks noGrp="1"/>
          </p:cNvSpPr>
          <p:nvPr>
            <p:ph type="title"/>
          </p:nvPr>
        </p:nvSpPr>
        <p:spPr>
          <a:xfrm>
            <a:off x="838200" y="-217"/>
            <a:ext cx="10515600" cy="1325563"/>
          </a:xfrm>
        </p:spPr>
        <p:txBody>
          <a:bodyPr/>
          <a:lstStyle/>
          <a:p>
            <a:r>
              <a:rPr lang="en-US">
                <a:latin typeface="Century Gothic" panose="020B0502020202020204" pitchFamily="34" charset="0"/>
                <a:cs typeface="Posterama"/>
              </a:rPr>
              <a:t>Reminders</a:t>
            </a:r>
            <a:r>
              <a:rPr lang="en-US">
                <a:cs typeface="Posterama"/>
              </a:rPr>
              <a:t> </a:t>
            </a:r>
            <a:endParaRPr lang="en-US"/>
          </a:p>
        </p:txBody>
      </p:sp>
      <p:sp>
        <p:nvSpPr>
          <p:cNvPr id="3" name="Content Placeholder 2">
            <a:extLst>
              <a:ext uri="{FF2B5EF4-FFF2-40B4-BE49-F238E27FC236}">
                <a16:creationId xmlns:a16="http://schemas.microsoft.com/office/drawing/2014/main" id="{45738658-9EE0-A093-1D6B-2B77C62215CD}"/>
              </a:ext>
            </a:extLst>
          </p:cNvPr>
          <p:cNvSpPr>
            <a:spLocks noGrp="1"/>
          </p:cNvSpPr>
          <p:nvPr>
            <p:ph idx="1"/>
          </p:nvPr>
        </p:nvSpPr>
        <p:spPr>
          <a:xfrm>
            <a:off x="143191" y="1189678"/>
            <a:ext cx="6142590" cy="5551748"/>
          </a:xfrm>
        </p:spPr>
        <p:txBody>
          <a:bodyPr vert="horz" lIns="91440" tIns="45720" rIns="91440" bIns="45720" rtlCol="0" anchor="t">
            <a:normAutofit/>
          </a:bodyPr>
          <a:lstStyle/>
          <a:p>
            <a:r>
              <a:rPr lang="en-US">
                <a:latin typeface="Century Gothic"/>
              </a:rPr>
              <a:t>Time to relax &amp; sleep. Limit the use of screen time/internet access</a:t>
            </a:r>
          </a:p>
          <a:p>
            <a:endParaRPr lang="en-US">
              <a:latin typeface="Century Gothic" panose="020B0502020202020204" pitchFamily="34" charset="0"/>
            </a:endParaRPr>
          </a:p>
          <a:p>
            <a:r>
              <a:rPr lang="en-US">
                <a:latin typeface="Century Gothic"/>
              </a:rPr>
              <a:t>Correct school uniform – child’s name and surname identified (PE Kit)</a:t>
            </a:r>
            <a:endParaRPr lang="en-US">
              <a:latin typeface="Century Gothic" panose="020B0502020202020204" pitchFamily="34" charset="0"/>
            </a:endParaRPr>
          </a:p>
          <a:p>
            <a:endParaRPr lang="en-US">
              <a:latin typeface="Century Gothic"/>
            </a:endParaRPr>
          </a:p>
          <a:p>
            <a:r>
              <a:rPr lang="en-US">
                <a:latin typeface="Century Gothic"/>
              </a:rPr>
              <a:t>Phones! #smartphonefreechildhood</a:t>
            </a:r>
            <a:endParaRPr lang="en-US">
              <a:latin typeface="Century Gothic" panose="020B0502020202020204" pitchFamily="34" charset="0"/>
            </a:endParaRPr>
          </a:p>
        </p:txBody>
      </p:sp>
      <p:sp>
        <p:nvSpPr>
          <p:cNvPr id="7" name="Content Placeholder 2">
            <a:extLst>
              <a:ext uri="{FF2B5EF4-FFF2-40B4-BE49-F238E27FC236}">
                <a16:creationId xmlns:a16="http://schemas.microsoft.com/office/drawing/2014/main" id="{F0C3F231-7ACA-9C8A-C1EC-2B5C6FD82D86}"/>
              </a:ext>
            </a:extLst>
          </p:cNvPr>
          <p:cNvSpPr txBox="1">
            <a:spLocks/>
          </p:cNvSpPr>
          <p:nvPr/>
        </p:nvSpPr>
        <p:spPr>
          <a:xfrm>
            <a:off x="7153591" y="985191"/>
            <a:ext cx="4522134" cy="5551748"/>
          </a:xfrm>
          <a:prstGeom prst="rect">
            <a:avLst/>
          </a:prstGeom>
        </p:spPr>
        <p:txBody>
          <a:bodyPr vert="horz" lIns="91440" tIns="45720" rIns="91440" bIns="45720" rtlCol="0" anchor="t">
            <a:normAutofit/>
          </a:bodyPr>
          <a:lstStyle>
            <a:lvl1pPr marL="228600" indent="-228600" algn="l" defTabSz="914400" rtl="0" eaLnBrk="1" latinLnBrk="0" hangingPunct="1">
              <a:lnSpc>
                <a:spcPct val="110000"/>
              </a:lnSpc>
              <a:spcBef>
                <a:spcPts val="1000"/>
              </a:spcBef>
              <a:buClr>
                <a:schemeClr val="accent5"/>
              </a:buClr>
              <a:buFont typeface="Avenir Next LT Pro" panose="020B05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110000"/>
              </a:lnSpc>
              <a:spcBef>
                <a:spcPts val="500"/>
              </a:spcBef>
              <a:buClr>
                <a:schemeClr val="accent5"/>
              </a:buClr>
              <a:buFont typeface="Avenir Next LT Pro" panose="020B0504020202020204" pitchFamily="34" charset="0"/>
              <a:buChar char="+"/>
              <a:defRPr sz="2400" kern="1200">
                <a:solidFill>
                  <a:schemeClr val="tx2"/>
                </a:solidFill>
                <a:latin typeface="+mn-lt"/>
                <a:ea typeface="+mn-ea"/>
                <a:cs typeface="+mn-cs"/>
              </a:defRPr>
            </a:lvl2pPr>
            <a:lvl3pPr marL="1143000" indent="-228600" algn="l" defTabSz="914400" rtl="0" eaLnBrk="1" latinLnBrk="0" hangingPunct="1">
              <a:lnSpc>
                <a:spcPct val="110000"/>
              </a:lnSpc>
              <a:spcBef>
                <a:spcPts val="500"/>
              </a:spcBef>
              <a:buClr>
                <a:schemeClr val="accent5"/>
              </a:buClr>
              <a:buFont typeface="Avenir Next LT Pro" panose="020B0504020202020204" pitchFamily="34" charset="0"/>
              <a:buChar char="+"/>
              <a:defRPr sz="2000" kern="1200">
                <a:solidFill>
                  <a:schemeClr val="tx2"/>
                </a:solidFill>
                <a:latin typeface="+mn-lt"/>
                <a:ea typeface="+mn-ea"/>
                <a:cs typeface="+mn-cs"/>
              </a:defRPr>
            </a:lvl3pPr>
            <a:lvl4pPr marL="1600200" indent="-228600" algn="l" defTabSz="914400" rtl="0" eaLnBrk="1" latinLnBrk="0" hangingPunct="1">
              <a:lnSpc>
                <a:spcPct val="110000"/>
              </a:lnSpc>
              <a:spcBef>
                <a:spcPts val="500"/>
              </a:spcBef>
              <a:buClr>
                <a:schemeClr val="accent5"/>
              </a:buClr>
              <a:buFont typeface="Avenir Next LT Pro" panose="020B0504020202020204" pitchFamily="34" charset="0"/>
              <a:buChar char="+"/>
              <a:defRPr sz="1800" kern="1200">
                <a:solidFill>
                  <a:schemeClr val="tx2"/>
                </a:solidFill>
                <a:latin typeface="+mn-lt"/>
                <a:ea typeface="+mn-ea"/>
                <a:cs typeface="+mn-cs"/>
              </a:defRPr>
            </a:lvl4pPr>
            <a:lvl5pPr marL="2057400" indent="-228600" algn="l" defTabSz="914400" rtl="0" eaLnBrk="1" latinLnBrk="0" hangingPunct="1">
              <a:lnSpc>
                <a:spcPct val="110000"/>
              </a:lnSpc>
              <a:spcBef>
                <a:spcPts val="500"/>
              </a:spcBef>
              <a:buClr>
                <a:schemeClr val="accent5"/>
              </a:buClr>
              <a:buFont typeface="Avenir Next LT Pro" panose="020B0504020202020204" pitchFamily="34" charset="0"/>
              <a:buChar char="+"/>
              <a:defRPr sz="18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atin typeface="Century Gothic"/>
              </a:rPr>
              <a:t>Attendance and punctuality</a:t>
            </a:r>
          </a:p>
          <a:p>
            <a:pPr>
              <a:buFont typeface="Avenir Next LT Pro" panose="020B0504020202020204" pitchFamily="34" charset="0"/>
              <a:buChar char="+"/>
            </a:pPr>
            <a:endParaRPr lang="en-US">
              <a:latin typeface="Century Gothic" panose="020B0502020202020204" pitchFamily="34" charset="0"/>
            </a:endParaRPr>
          </a:p>
          <a:p>
            <a:r>
              <a:rPr lang="en-US">
                <a:latin typeface="Century Gothic"/>
              </a:rPr>
              <a:t>Seating plans (thought-out and purposeful)</a:t>
            </a:r>
            <a:endParaRPr lang="en-US">
              <a:latin typeface="Century Gothic" panose="020B0502020202020204" pitchFamily="34" charset="0"/>
            </a:endParaRPr>
          </a:p>
          <a:p>
            <a:endParaRPr lang="en-US">
              <a:latin typeface="Century Gothic" panose="020B0502020202020204" pitchFamily="34" charset="0"/>
            </a:endParaRPr>
          </a:p>
          <a:p>
            <a:r>
              <a:rPr lang="en-US">
                <a:latin typeface="Century Gothic"/>
              </a:rPr>
              <a:t>Reading books</a:t>
            </a:r>
          </a:p>
          <a:p>
            <a:endParaRPr lang="en-US">
              <a:latin typeface="Century Gothic" panose="020B0502020202020204" pitchFamily="34" charset="0"/>
            </a:endParaRPr>
          </a:p>
          <a:p>
            <a:r>
              <a:rPr lang="en-US">
                <a:latin typeface="Century Gothic" panose="020B0502020202020204" pitchFamily="34" charset="0"/>
              </a:rPr>
              <a:t>Raincoat, waterproofs</a:t>
            </a:r>
          </a:p>
          <a:p>
            <a:endParaRPr lang="en-US">
              <a:latin typeface="Century Gothic" panose="020B0502020202020204" pitchFamily="34" charset="0"/>
            </a:endParaRPr>
          </a:p>
          <a:p>
            <a:pPr marL="0" indent="0">
              <a:buNone/>
            </a:pPr>
            <a:endParaRPr lang="en-US">
              <a:latin typeface="Century Gothic" panose="020B0502020202020204" pitchFamily="34" charset="0"/>
            </a:endParaRPr>
          </a:p>
        </p:txBody>
      </p:sp>
    </p:spTree>
    <p:extLst>
      <p:ext uri="{BB962C8B-B14F-4D97-AF65-F5344CB8AC3E}">
        <p14:creationId xmlns:p14="http://schemas.microsoft.com/office/powerpoint/2010/main" val="8391756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A8809E-9FDA-435A-9814-A8C9F9C7B18A}"/>
              </a:ext>
            </a:extLst>
          </p:cNvPr>
          <p:cNvSpPr>
            <a:spLocks noGrp="1"/>
          </p:cNvSpPr>
          <p:nvPr>
            <p:ph type="title"/>
          </p:nvPr>
        </p:nvSpPr>
        <p:spPr/>
        <p:txBody>
          <a:bodyPr/>
          <a:lstStyle/>
          <a:p>
            <a:r>
              <a:rPr lang="en-GB"/>
              <a:t>Volunteers</a:t>
            </a:r>
          </a:p>
        </p:txBody>
      </p:sp>
      <p:sp>
        <p:nvSpPr>
          <p:cNvPr id="3" name="Content Placeholder 2">
            <a:extLst>
              <a:ext uri="{FF2B5EF4-FFF2-40B4-BE49-F238E27FC236}">
                <a16:creationId xmlns:a16="http://schemas.microsoft.com/office/drawing/2014/main" id="{337AF39E-DD11-4273-8F8D-29A3062AFC53}"/>
              </a:ext>
            </a:extLst>
          </p:cNvPr>
          <p:cNvSpPr>
            <a:spLocks noGrp="1"/>
          </p:cNvSpPr>
          <p:nvPr>
            <p:ph idx="1"/>
          </p:nvPr>
        </p:nvSpPr>
        <p:spPr/>
        <p:txBody>
          <a:bodyPr/>
          <a:lstStyle/>
          <a:p>
            <a:r>
              <a:rPr lang="en-GB"/>
              <a:t>During the school year we will be needing your help with: reading with children, displays, admin, trips or even specialist skills you can offer.</a:t>
            </a:r>
          </a:p>
          <a:p>
            <a:r>
              <a:rPr lang="en-GB"/>
              <a:t>In order to keep our children safe, the process of applying as a volunteer can take some time, so please start the process early if you can. </a:t>
            </a:r>
          </a:p>
          <a:p>
            <a:r>
              <a:rPr lang="en-GB"/>
              <a:t>The more experiences we can give to your children the better their year will be, but we cannot do these activities without parent helpers.</a:t>
            </a:r>
          </a:p>
          <a:p>
            <a:r>
              <a:rPr lang="en-GB"/>
              <a:t>Email </a:t>
            </a:r>
            <a:r>
              <a:rPr lang="en-GB">
                <a:hlinkClick r:id="rId2"/>
              </a:rPr>
              <a:t>k.weiss@ladyj.kent.sch.uk</a:t>
            </a:r>
            <a:r>
              <a:rPr lang="en-GB"/>
              <a:t> or see school website under Key Information/Policies/Volunteer Handbook if you think you can help.</a:t>
            </a:r>
          </a:p>
        </p:txBody>
      </p:sp>
    </p:spTree>
    <p:extLst>
      <p:ext uri="{BB962C8B-B14F-4D97-AF65-F5344CB8AC3E}">
        <p14:creationId xmlns:p14="http://schemas.microsoft.com/office/powerpoint/2010/main" val="26797711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2f5ad65-7b50-424d-b6c9-b8996d629881">
      <Terms xmlns="http://schemas.microsoft.com/office/infopath/2007/PartnerControls"/>
    </lcf76f155ced4ddcb4097134ff3c332f>
    <TaxCatchAll xmlns="47c9a9f1-703d-4280-927b-1074eb7ef86a"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BF9F5208B3CF004E9CEF0D2277D42920" ma:contentTypeVersion="18" ma:contentTypeDescription="Create a new document." ma:contentTypeScope="" ma:versionID="c785a19569a3915d42a8ec63c1f3acde">
  <xsd:schema xmlns:xsd="http://www.w3.org/2001/XMLSchema" xmlns:xs="http://www.w3.org/2001/XMLSchema" xmlns:p="http://schemas.microsoft.com/office/2006/metadata/properties" xmlns:ns2="d2f5ad65-7b50-424d-b6c9-b8996d629881" xmlns:ns3="47c9a9f1-703d-4280-927b-1074eb7ef86a" targetNamespace="http://schemas.microsoft.com/office/2006/metadata/properties" ma:root="true" ma:fieldsID="abfce8c473c931ebd115c769e15673c2" ns2:_="" ns3:_="">
    <xsd:import namespace="d2f5ad65-7b50-424d-b6c9-b8996d629881"/>
    <xsd:import namespace="47c9a9f1-703d-4280-927b-1074eb7ef86a"/>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2:MediaServiceOCR" minOccurs="0"/>
                <xsd:element ref="ns2:MediaLengthInSeconds" minOccurs="0"/>
                <xsd:element ref="ns2:MediaServiceLocation"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2f5ad65-7b50-424d-b6c9-b8996d62988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0cf44850-e72e-43a2-89c8-222bfdf97a62" ma:termSetId="09814cd3-568e-fe90-9814-8d621ff8fb84" ma:anchorId="fba54fb3-c3e1-fe81-a776-ca4b69148c4d" ma:open="true" ma:isKeyword="false">
      <xsd:complexType>
        <xsd:sequence>
          <xsd:element ref="pc:Terms" minOccurs="0" maxOccurs="1"/>
        </xsd:sequence>
      </xsd:complexType>
    </xsd:element>
    <xsd:element name="MediaServiceDateTaken" ma:index="17" nillable="true" ma:displayName="MediaServiceDateTaken" ma:hidden="true" ma:internalName="MediaServiceDateTaken" ma:readOnly="true">
      <xsd:simpleType>
        <xsd:restriction base="dms:Text"/>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element name="MediaLengthInSeconds" ma:index="21" nillable="true" ma:displayName="MediaLengthInSeconds" ma:hidden="true" ma:internalName="MediaLengthInSeconds" ma:readOnly="true">
      <xsd:simpleType>
        <xsd:restriction base="dms:Unknown"/>
      </xsd:simpleType>
    </xsd:element>
    <xsd:element name="MediaServiceLocation" ma:index="22" nillable="true" ma:displayName="Location" ma:internalName="MediaServiceLocation" ma:readOnly="true">
      <xsd:simpleType>
        <xsd:restriction base="dms:Text"/>
      </xsd:simpleType>
    </xsd:element>
    <xsd:element name="MediaServiceObjectDetectorVersions" ma:index="23"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element name="MediaServiceBillingMetadata" ma:index="25"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7c9a9f1-703d-4280-927b-1074eb7ef86a"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16" nillable="true" ma:displayName="Taxonomy Catch All Column" ma:hidden="true" ma:list="{5c92f635-9dc5-4f4f-8f74-58792e4c0826}" ma:internalName="TaxCatchAll" ma:showField="CatchAllData" ma:web="47c9a9f1-703d-4280-927b-1074eb7ef86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303B79B-7E10-4BB6-8AA2-8B5AB3BD7C6B}">
  <ds:schemaRefs>
    <ds:schemaRef ds:uri="http://schemas.microsoft.com/sharepoint/v3/contenttype/forms"/>
  </ds:schemaRefs>
</ds:datastoreItem>
</file>

<file path=customXml/itemProps2.xml><?xml version="1.0" encoding="utf-8"?>
<ds:datastoreItem xmlns:ds="http://schemas.openxmlformats.org/officeDocument/2006/customXml" ds:itemID="{084A79C3-4B0B-4DF8-8AC9-F104684C3F0E}">
  <ds:schemaRefs>
    <ds:schemaRef ds:uri="http://schemas.microsoft.com/office/2006/documentManagement/types"/>
    <ds:schemaRef ds:uri="http://schemas.microsoft.com/office/2006/metadata/properties"/>
    <ds:schemaRef ds:uri="http://schemas.openxmlformats.org/package/2006/metadata/core-properties"/>
    <ds:schemaRef ds:uri="http://purl.org/dc/terms/"/>
    <ds:schemaRef ds:uri="http://www.w3.org/XML/1998/namespace"/>
    <ds:schemaRef ds:uri="d2f5ad65-7b50-424d-b6c9-b8996d629881"/>
    <ds:schemaRef ds:uri="http://purl.org/dc/dcmitype/"/>
    <ds:schemaRef ds:uri="http://schemas.microsoft.com/office/infopath/2007/PartnerControls"/>
    <ds:schemaRef ds:uri="47c9a9f1-703d-4280-927b-1074eb7ef86a"/>
    <ds:schemaRef ds:uri="http://purl.org/dc/elements/1.1/"/>
  </ds:schemaRefs>
</ds:datastoreItem>
</file>

<file path=customXml/itemProps3.xml><?xml version="1.0" encoding="utf-8"?>
<ds:datastoreItem xmlns:ds="http://schemas.openxmlformats.org/officeDocument/2006/customXml" ds:itemID="{634BB921-41AE-49CB-96C1-692AB5E7F7B9}">
  <ds:schemaRefs>
    <ds:schemaRef ds:uri="47c9a9f1-703d-4280-927b-1074eb7ef86a"/>
    <ds:schemaRef ds:uri="d2f5ad65-7b50-424d-b6c9-b8996d629881"/>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office theme</Template>
  <TotalTime>2</TotalTime>
  <Words>1558</Words>
  <Application>Microsoft Office PowerPoint</Application>
  <PresentationFormat>Widescreen</PresentationFormat>
  <Paragraphs>203</Paragraphs>
  <Slides>28</Slides>
  <Notes>2</Notes>
  <HiddenSlides>1</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28</vt:i4>
      </vt:variant>
    </vt:vector>
  </HeadingPairs>
  <TitlesOfParts>
    <vt:vector size="35" baseType="lpstr">
      <vt:lpstr>Arial</vt:lpstr>
      <vt:lpstr>Avenir Next LT Pro</vt:lpstr>
      <vt:lpstr>Calibri</vt:lpstr>
      <vt:lpstr>Calibri Light</vt:lpstr>
      <vt:lpstr>Century Gothic</vt:lpstr>
      <vt:lpstr>Symbol</vt:lpstr>
      <vt:lpstr>office theme</vt:lpstr>
      <vt:lpstr>Welcome to Blackbird Class with Mr Phillips!</vt:lpstr>
      <vt:lpstr>Who will your children be working with?</vt:lpstr>
      <vt:lpstr>Other teachers your child may have when Mr Phillips is absent:</vt:lpstr>
      <vt:lpstr>Curriculum/Experience Highlights?</vt:lpstr>
      <vt:lpstr>Curriculum – Maths (White Rose)</vt:lpstr>
      <vt:lpstr>English – Writing  </vt:lpstr>
      <vt:lpstr>PowerPoint Presentation</vt:lpstr>
      <vt:lpstr>Accelerated Reader</vt:lpstr>
      <vt:lpstr>PowerPoint Presentation</vt:lpstr>
      <vt:lpstr>PowerPoint Presentation</vt:lpstr>
      <vt:lpstr>PowerPoint Presentation</vt:lpstr>
      <vt:lpstr>PowerPoint Presentation</vt:lpstr>
      <vt:lpstr>PowerPoint Presentation</vt:lpstr>
      <vt:lpstr>PowerPoint Presentation</vt:lpstr>
      <vt:lpstr>Science                         History and Geography </vt:lpstr>
      <vt:lpstr>PowerPoint Presentation</vt:lpstr>
      <vt:lpstr>Other subjects </vt:lpstr>
      <vt:lpstr>The beginning of the day </vt:lpstr>
      <vt:lpstr>Daily routine </vt:lpstr>
      <vt:lpstr>What your child should bring each day:</vt:lpstr>
      <vt:lpstr>Development and progress</vt:lpstr>
      <vt:lpstr>Concerns re. Bullying:</vt:lpstr>
      <vt:lpstr>Communication</vt:lpstr>
      <vt:lpstr>How we will let you know how your child is doing?</vt:lpstr>
      <vt:lpstr>How to help your child</vt:lpstr>
      <vt:lpstr>PowerPoint Presentation</vt:lpstr>
      <vt:lpstr>Reminders </vt:lpstr>
      <vt:lpstr>Volunteers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Blackbird Class!</dc:title>
  <dc:creator>Weiss</dc:creator>
  <cp:lastModifiedBy>Katrina Law-Williams</cp:lastModifiedBy>
  <cp:revision>2</cp:revision>
  <dcterms:created xsi:type="dcterms:W3CDTF">2022-08-20T19:15:50Z</dcterms:created>
  <dcterms:modified xsi:type="dcterms:W3CDTF">2025-09-05T18:36:08Z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0x010100BF9F5208B3CF004E9CEF0D2277D42920</vt:lpwstr>
  </property>
  <property fmtid="{D5CDD505-2E9C-101B-9397-08002B2CF9AE}" pid="3" name="MediaServiceImageTags">
    <vt:lpwstr/>
  </property>
  <property fmtid="{D5CDD505-2E9C-101B-9397-08002B2CF9AE}" pid="4" name="Order">
    <vt:r8>1600</vt:r8>
  </property>
  <property fmtid="{D5CDD505-2E9C-101B-9397-08002B2CF9AE}" pid="5" name="ComplianceAssetId">
    <vt:lpwstr/>
  </property>
  <property fmtid="{D5CDD505-2E9C-101B-9397-08002B2CF9AE}" pid="6" name="_ExtendedDescription">
    <vt:lpwstr/>
  </property>
  <property fmtid="{D5CDD505-2E9C-101B-9397-08002B2CF9AE}" pid="7" name="TriggerFlowInfo">
    <vt:lpwstr/>
  </property>
</Properties>
</file>