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68" r:id="rId5"/>
    <p:sldId id="256" r:id="rId6"/>
    <p:sldId id="257" r:id="rId7"/>
    <p:sldId id="258" r:id="rId8"/>
    <p:sldId id="265" r:id="rId9"/>
    <p:sldId id="259" r:id="rId10"/>
    <p:sldId id="260" r:id="rId11"/>
    <p:sldId id="267"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92" autoAdjust="0"/>
    <p:restoredTop sz="94660"/>
  </p:normalViewPr>
  <p:slideViewPr>
    <p:cSldViewPr snapToGrid="0">
      <p:cViewPr varScale="1">
        <p:scale>
          <a:sx n="86" d="100"/>
          <a:sy n="86" d="100"/>
        </p:scale>
        <p:origin x="35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9591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29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1947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4168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1807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67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2613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43200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1361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94827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86147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901967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226867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05583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22565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77141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2516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9/8/2024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39965872"/>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rkWC1ShvKck?feature=oembed"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967E3-0562-4DA6-9C53-0CFA82CAAF89}"/>
              </a:ext>
            </a:extLst>
          </p:cNvPr>
          <p:cNvSpPr>
            <a:spLocks noGrp="1"/>
          </p:cNvSpPr>
          <p:nvPr>
            <p:ph type="title"/>
          </p:nvPr>
        </p:nvSpPr>
        <p:spPr/>
        <p:txBody>
          <a:bodyPr/>
          <a:lstStyle/>
          <a:p>
            <a:endParaRPr lang="en-GB"/>
          </a:p>
        </p:txBody>
      </p:sp>
      <p:pic>
        <p:nvPicPr>
          <p:cNvPr id="4" name="Online Media 3" title="Instrumental Background Music for the Classroom">
            <a:hlinkClick r:id="" action="ppaction://media"/>
            <a:extLst>
              <a:ext uri="{FF2B5EF4-FFF2-40B4-BE49-F238E27FC236}">
                <a16:creationId xmlns:a16="http://schemas.microsoft.com/office/drawing/2014/main" id="{EAC32F61-8C8A-4F09-B79B-DA8B73B98F70}"/>
              </a:ext>
            </a:extLst>
          </p:cNvPr>
          <p:cNvPicPr>
            <a:picLocks noGrp="1" noRot="1" noChangeAspect="1"/>
          </p:cNvPicPr>
          <p:nvPr>
            <p:ph idx="1"/>
            <a:videoFile r:link="rId1"/>
          </p:nvPr>
        </p:nvPicPr>
        <p:blipFill>
          <a:blip r:embed="rId3"/>
          <a:stretch>
            <a:fillRect/>
          </a:stretch>
        </p:blipFill>
        <p:spPr>
          <a:xfrm>
            <a:off x="1863824" y="2052638"/>
            <a:ext cx="7426127" cy="4195762"/>
          </a:xfrm>
          <a:prstGeom prst="rect">
            <a:avLst/>
          </a:prstGeom>
        </p:spPr>
      </p:pic>
    </p:spTree>
    <p:extLst>
      <p:ext uri="{BB962C8B-B14F-4D97-AF65-F5344CB8AC3E}">
        <p14:creationId xmlns:p14="http://schemas.microsoft.com/office/powerpoint/2010/main" val="1311951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cs typeface="Calibri Light"/>
              </a:rPr>
              <a:t>School Council</a:t>
            </a:r>
            <a:endParaRPr lang="en-US" dirty="0"/>
          </a:p>
        </p:txBody>
      </p:sp>
      <p:pic>
        <p:nvPicPr>
          <p:cNvPr id="4" name="Picture 4" descr="Icon&#10;&#10;Description automatically generated">
            <a:extLst>
              <a:ext uri="{FF2B5EF4-FFF2-40B4-BE49-F238E27FC236}">
                <a16:creationId xmlns:a16="http://schemas.microsoft.com/office/drawing/2014/main" id="{E4B03A83-5A7E-F80F-FA42-3150AF7C1C51}"/>
              </a:ext>
            </a:extLst>
          </p:cNvPr>
          <p:cNvPicPr>
            <a:picLocks noChangeAspect="1"/>
          </p:cNvPicPr>
          <p:nvPr/>
        </p:nvPicPr>
        <p:blipFill>
          <a:blip r:embed="rId2"/>
          <a:stretch>
            <a:fillRect/>
          </a:stretch>
        </p:blipFill>
        <p:spPr>
          <a:xfrm>
            <a:off x="4559238" y="605039"/>
            <a:ext cx="2834693" cy="282396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57B8A-AE6F-ED36-9745-2E04169DAEE9}"/>
              </a:ext>
            </a:extLst>
          </p:cNvPr>
          <p:cNvSpPr>
            <a:spLocks noGrp="1"/>
          </p:cNvSpPr>
          <p:nvPr>
            <p:ph type="title"/>
          </p:nvPr>
        </p:nvSpPr>
        <p:spPr/>
        <p:txBody>
          <a:bodyPr/>
          <a:lstStyle/>
          <a:p>
            <a:r>
              <a:rPr lang="en-US" b="1" dirty="0">
                <a:cs typeface="Calibri Light"/>
              </a:rPr>
              <a:t>What is a School Council?</a:t>
            </a:r>
            <a:endParaRPr lang="en-US" b="1" dirty="0"/>
          </a:p>
        </p:txBody>
      </p:sp>
      <p:sp>
        <p:nvSpPr>
          <p:cNvPr id="3" name="Content Placeholder 2">
            <a:extLst>
              <a:ext uri="{FF2B5EF4-FFF2-40B4-BE49-F238E27FC236}">
                <a16:creationId xmlns:a16="http://schemas.microsoft.com/office/drawing/2014/main" id="{3AD42A43-6518-5515-1C43-6B466603E5D1}"/>
              </a:ext>
            </a:extLst>
          </p:cNvPr>
          <p:cNvSpPr>
            <a:spLocks noGrp="1"/>
          </p:cNvSpPr>
          <p:nvPr>
            <p:ph idx="1"/>
          </p:nvPr>
        </p:nvSpPr>
        <p:spPr>
          <a:xfrm>
            <a:off x="646111" y="1671179"/>
            <a:ext cx="10553069" cy="4195481"/>
          </a:xfrm>
        </p:spPr>
        <p:txBody>
          <a:bodyPr vert="horz" lIns="91440" tIns="45720" rIns="91440" bIns="45720" rtlCol="0" anchor="t">
            <a:normAutofit fontScale="92500"/>
          </a:bodyPr>
          <a:lstStyle/>
          <a:p>
            <a:r>
              <a:rPr lang="en-US" sz="2800" dirty="0">
                <a:ea typeface="+mn-lt"/>
                <a:cs typeface="+mn-lt"/>
              </a:rPr>
              <a:t>A School Council is a group of pupils within a school who are elected by their peers to represent them and their views.</a:t>
            </a:r>
          </a:p>
          <a:p>
            <a:pPr marL="0" indent="0">
              <a:buNone/>
            </a:pPr>
            <a:endParaRPr lang="en-US" sz="2800" dirty="0">
              <a:ea typeface="+mn-lt"/>
              <a:cs typeface="+mn-lt"/>
            </a:endParaRPr>
          </a:p>
          <a:p>
            <a:pPr>
              <a:buClr>
                <a:srgbClr val="1287C3"/>
              </a:buClr>
            </a:pPr>
            <a:r>
              <a:rPr lang="en-US" sz="2800" dirty="0"/>
              <a:t>They collect the ideas of their classes and bring these ideas for discussion at meetings of the School Council.</a:t>
            </a:r>
          </a:p>
          <a:p>
            <a:pPr>
              <a:buClr>
                <a:srgbClr val="1287C3"/>
              </a:buClr>
            </a:pPr>
            <a:endParaRPr lang="en-US" sz="2800" dirty="0"/>
          </a:p>
          <a:p>
            <a:pPr>
              <a:buClr>
                <a:srgbClr val="1287C3"/>
              </a:buClr>
            </a:pPr>
            <a:r>
              <a:rPr lang="en-US" sz="2800" dirty="0"/>
              <a:t>The School Council will meet every two weeks with </a:t>
            </a:r>
            <a:r>
              <a:rPr lang="en-US" sz="2800" dirty="0" err="1"/>
              <a:t>Mrs</a:t>
            </a:r>
            <a:r>
              <a:rPr lang="en-US" sz="2800" dirty="0"/>
              <a:t> Kwouk and </a:t>
            </a:r>
            <a:r>
              <a:rPr lang="en-US" sz="2800" dirty="0" err="1"/>
              <a:t>Mrs</a:t>
            </a:r>
            <a:r>
              <a:rPr lang="en-US" sz="2800" dirty="0"/>
              <a:t> Boden to discuss these ideas and decide what actions we are going to take.</a:t>
            </a:r>
          </a:p>
        </p:txBody>
      </p:sp>
    </p:spTree>
    <p:extLst>
      <p:ext uri="{BB962C8B-B14F-4D97-AF65-F5344CB8AC3E}">
        <p14:creationId xmlns:p14="http://schemas.microsoft.com/office/powerpoint/2010/main" val="1268184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53D07-688A-F030-8506-D6F22E61F360}"/>
              </a:ext>
            </a:extLst>
          </p:cNvPr>
          <p:cNvSpPr>
            <a:spLocks noGrp="1"/>
          </p:cNvSpPr>
          <p:nvPr>
            <p:ph type="title"/>
          </p:nvPr>
        </p:nvSpPr>
        <p:spPr/>
        <p:txBody>
          <a:bodyPr/>
          <a:lstStyle/>
          <a:p>
            <a:pPr>
              <a:spcBef>
                <a:spcPts val="1000"/>
              </a:spcBef>
            </a:pPr>
            <a:r>
              <a:rPr lang="en-US" b="1" dirty="0">
                <a:ea typeface="+mj-lt"/>
                <a:cs typeface="+mj-lt"/>
              </a:rPr>
              <a:t>Why have a School Council?</a:t>
            </a:r>
            <a:endParaRPr lang="en-US" b="1" dirty="0"/>
          </a:p>
        </p:txBody>
      </p:sp>
      <p:sp>
        <p:nvSpPr>
          <p:cNvPr id="3" name="Content Placeholder 2">
            <a:extLst>
              <a:ext uri="{FF2B5EF4-FFF2-40B4-BE49-F238E27FC236}">
                <a16:creationId xmlns:a16="http://schemas.microsoft.com/office/drawing/2014/main" id="{93925E3A-A141-899F-1747-1B1E661AB7E1}"/>
              </a:ext>
            </a:extLst>
          </p:cNvPr>
          <p:cNvSpPr>
            <a:spLocks noGrp="1"/>
          </p:cNvSpPr>
          <p:nvPr>
            <p:ph idx="1"/>
          </p:nvPr>
        </p:nvSpPr>
        <p:spPr>
          <a:xfrm>
            <a:off x="5616281" y="2506014"/>
            <a:ext cx="5886742" cy="3285186"/>
          </a:xfrm>
        </p:spPr>
        <p:txBody>
          <a:bodyPr vert="horz" lIns="91440" tIns="45720" rIns="91440" bIns="45720" rtlCol="0" anchor="t">
            <a:noAutofit/>
          </a:bodyPr>
          <a:lstStyle/>
          <a:p>
            <a:r>
              <a:rPr lang="en-US" sz="2800" dirty="0">
                <a:ea typeface="+mn-lt"/>
                <a:cs typeface="+mn-lt"/>
              </a:rPr>
              <a:t>Article 12 of the United Nations Convention on the Rights of the Child (UNCRC) says that </a:t>
            </a:r>
            <a:r>
              <a:rPr lang="en-GB" sz="2800" dirty="0">
                <a:ea typeface="+mn-lt"/>
                <a:cs typeface="+mn-lt"/>
              </a:rPr>
              <a:t>e</a:t>
            </a:r>
            <a:r>
              <a:rPr lang="en-GB" sz="2800" dirty="0"/>
              <a:t>very child has the right to express their views, feelings and wishes in all matters affecting them, and to have their views considered and taken seriously.</a:t>
            </a:r>
            <a:endParaRPr lang="en-US" sz="2800" dirty="0">
              <a:cs typeface="Calibri"/>
            </a:endParaRPr>
          </a:p>
        </p:txBody>
      </p:sp>
      <p:pic>
        <p:nvPicPr>
          <p:cNvPr id="4" name="Picture 4" descr="Text&#10;&#10;Description automatically generated">
            <a:extLst>
              <a:ext uri="{FF2B5EF4-FFF2-40B4-BE49-F238E27FC236}">
                <a16:creationId xmlns:a16="http://schemas.microsoft.com/office/drawing/2014/main" id="{738CA587-448C-6D52-28EB-587F5DED466F}"/>
              </a:ext>
            </a:extLst>
          </p:cNvPr>
          <p:cNvPicPr>
            <a:picLocks noChangeAspect="1"/>
          </p:cNvPicPr>
          <p:nvPr/>
        </p:nvPicPr>
        <p:blipFill>
          <a:blip r:embed="rId2"/>
          <a:stretch>
            <a:fillRect/>
          </a:stretch>
        </p:blipFill>
        <p:spPr>
          <a:xfrm>
            <a:off x="1622738" y="2191058"/>
            <a:ext cx="3945228" cy="3688644"/>
          </a:xfrm>
          <a:prstGeom prst="rect">
            <a:avLst/>
          </a:prstGeom>
        </p:spPr>
      </p:pic>
    </p:spTree>
    <p:extLst>
      <p:ext uri="{BB962C8B-B14F-4D97-AF65-F5344CB8AC3E}">
        <p14:creationId xmlns:p14="http://schemas.microsoft.com/office/powerpoint/2010/main" val="1055533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57B8A-AE6F-ED36-9745-2E04169DAEE9}"/>
              </a:ext>
            </a:extLst>
          </p:cNvPr>
          <p:cNvSpPr>
            <a:spLocks noGrp="1"/>
          </p:cNvSpPr>
          <p:nvPr>
            <p:ph type="title"/>
          </p:nvPr>
        </p:nvSpPr>
        <p:spPr>
          <a:xfrm>
            <a:off x="646111" y="452718"/>
            <a:ext cx="9595169" cy="1400530"/>
          </a:xfrm>
        </p:spPr>
        <p:txBody>
          <a:bodyPr/>
          <a:lstStyle/>
          <a:p>
            <a:r>
              <a:rPr lang="en-US" b="1" dirty="0">
                <a:cs typeface="Calibri Light"/>
              </a:rPr>
              <a:t>What does the School Council discuss and make decisions about?</a:t>
            </a:r>
            <a:endParaRPr lang="en-US" b="1" dirty="0"/>
          </a:p>
        </p:txBody>
      </p:sp>
      <p:sp>
        <p:nvSpPr>
          <p:cNvPr id="3" name="Content Placeholder 2">
            <a:extLst>
              <a:ext uri="{FF2B5EF4-FFF2-40B4-BE49-F238E27FC236}">
                <a16:creationId xmlns:a16="http://schemas.microsoft.com/office/drawing/2014/main" id="{3AD42A43-6518-5515-1C43-6B466603E5D1}"/>
              </a:ext>
            </a:extLst>
          </p:cNvPr>
          <p:cNvSpPr>
            <a:spLocks noGrp="1"/>
          </p:cNvSpPr>
          <p:nvPr>
            <p:ph idx="1"/>
          </p:nvPr>
        </p:nvSpPr>
        <p:spPr>
          <a:xfrm>
            <a:off x="483553" y="2347558"/>
            <a:ext cx="7481887" cy="4195481"/>
          </a:xfrm>
        </p:spPr>
        <p:txBody>
          <a:bodyPr vert="horz" lIns="91440" tIns="45720" rIns="91440" bIns="45720" rtlCol="0" anchor="t">
            <a:normAutofit lnSpcReduction="10000"/>
          </a:bodyPr>
          <a:lstStyle/>
          <a:p>
            <a:r>
              <a:rPr lang="en-US" sz="3600" dirty="0"/>
              <a:t>OPAL</a:t>
            </a:r>
          </a:p>
          <a:p>
            <a:r>
              <a:rPr lang="en-US" sz="3600" dirty="0"/>
              <a:t>Clubs</a:t>
            </a:r>
          </a:p>
          <a:p>
            <a:r>
              <a:rPr lang="en-US" sz="3600" dirty="0"/>
              <a:t>Environmental issues</a:t>
            </a:r>
          </a:p>
          <a:p>
            <a:r>
              <a:rPr lang="en-US" sz="3600" dirty="0"/>
              <a:t>How we can support charities</a:t>
            </a:r>
          </a:p>
          <a:p>
            <a:r>
              <a:rPr lang="en-US" sz="3600" dirty="0"/>
              <a:t>Improvements to our school environment</a:t>
            </a:r>
          </a:p>
          <a:p>
            <a:r>
              <a:rPr lang="en-US" sz="3600" dirty="0"/>
              <a:t>And lots of other issues!</a:t>
            </a:r>
          </a:p>
          <a:p>
            <a:endParaRPr lang="en-US" sz="4800" dirty="0"/>
          </a:p>
        </p:txBody>
      </p:sp>
      <p:pic>
        <p:nvPicPr>
          <p:cNvPr id="8" name="Picture 7">
            <a:extLst>
              <a:ext uri="{FF2B5EF4-FFF2-40B4-BE49-F238E27FC236}">
                <a16:creationId xmlns:a16="http://schemas.microsoft.com/office/drawing/2014/main" id="{B6CD667D-A817-49F9-8AF2-37AF34F271C1}"/>
              </a:ext>
            </a:extLst>
          </p:cNvPr>
          <p:cNvPicPr/>
          <p:nvPr/>
        </p:nvPicPr>
        <p:blipFill rotWithShape="1">
          <a:blip r:embed="rId2" cstate="print">
            <a:extLst>
              <a:ext uri="{28A0092B-C50C-407E-A947-70E740481C1C}">
                <a14:useLocalDpi xmlns:a14="http://schemas.microsoft.com/office/drawing/2010/main" val="0"/>
              </a:ext>
            </a:extLst>
          </a:blip>
          <a:srcRect r="3163" b="8502"/>
          <a:stretch/>
        </p:blipFill>
        <p:spPr>
          <a:xfrm>
            <a:off x="8956040" y="3901440"/>
            <a:ext cx="2570480" cy="1950720"/>
          </a:xfrm>
          <a:prstGeom prst="rect">
            <a:avLst/>
          </a:prstGeom>
        </p:spPr>
      </p:pic>
      <p:pic>
        <p:nvPicPr>
          <p:cNvPr id="10" name="Picture 9">
            <a:extLst>
              <a:ext uri="{FF2B5EF4-FFF2-40B4-BE49-F238E27FC236}">
                <a16:creationId xmlns:a16="http://schemas.microsoft.com/office/drawing/2014/main" id="{5E7EE146-B1C6-4C9E-9214-2705D3323F05}"/>
              </a:ext>
            </a:extLst>
          </p:cNvPr>
          <p:cNvPicPr>
            <a:picLocks noChangeAspect="1"/>
          </p:cNvPicPr>
          <p:nvPr/>
        </p:nvPicPr>
        <p:blipFill>
          <a:blip r:embed="rId3"/>
          <a:stretch>
            <a:fillRect/>
          </a:stretch>
        </p:blipFill>
        <p:spPr>
          <a:xfrm>
            <a:off x="8956040" y="1853248"/>
            <a:ext cx="2570480" cy="1746191"/>
          </a:xfrm>
          <a:prstGeom prst="rect">
            <a:avLst/>
          </a:prstGeom>
        </p:spPr>
      </p:pic>
    </p:spTree>
    <p:extLst>
      <p:ext uri="{BB962C8B-B14F-4D97-AF65-F5344CB8AC3E}">
        <p14:creationId xmlns:p14="http://schemas.microsoft.com/office/powerpoint/2010/main" val="1594947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5D190-3C09-C2E7-285A-020A1034A8D7}"/>
              </a:ext>
            </a:extLst>
          </p:cNvPr>
          <p:cNvSpPr>
            <a:spLocks noGrp="1"/>
          </p:cNvSpPr>
          <p:nvPr>
            <p:ph type="title"/>
          </p:nvPr>
        </p:nvSpPr>
        <p:spPr/>
        <p:txBody>
          <a:bodyPr/>
          <a:lstStyle/>
          <a:p>
            <a:r>
              <a:rPr lang="en-US" b="1" dirty="0">
                <a:cs typeface="Calibri Light"/>
              </a:rPr>
              <a:t>Who is in the School Council?</a:t>
            </a:r>
            <a:endParaRPr lang="en-US" b="1" dirty="0"/>
          </a:p>
        </p:txBody>
      </p:sp>
      <p:sp>
        <p:nvSpPr>
          <p:cNvPr id="3" name="Content Placeholder 2">
            <a:extLst>
              <a:ext uri="{FF2B5EF4-FFF2-40B4-BE49-F238E27FC236}">
                <a16:creationId xmlns:a16="http://schemas.microsoft.com/office/drawing/2014/main" id="{07960B93-A900-C213-7DF7-A2C796A08EAE}"/>
              </a:ext>
            </a:extLst>
          </p:cNvPr>
          <p:cNvSpPr>
            <a:spLocks noGrp="1"/>
          </p:cNvSpPr>
          <p:nvPr>
            <p:ph idx="1"/>
          </p:nvPr>
        </p:nvSpPr>
        <p:spPr/>
        <p:txBody>
          <a:bodyPr vert="horz" lIns="91440" tIns="45720" rIns="91440" bIns="45720" rtlCol="0" anchor="t">
            <a:noAutofit/>
          </a:bodyPr>
          <a:lstStyle/>
          <a:p>
            <a:r>
              <a:rPr lang="en-US" sz="3600" dirty="0">
                <a:cs typeface="Calibri"/>
              </a:rPr>
              <a:t>You will get the chance to elect </a:t>
            </a:r>
            <a:r>
              <a:rPr lang="en-US" sz="3600" b="1" dirty="0">
                <a:cs typeface="Calibri"/>
              </a:rPr>
              <a:t>two </a:t>
            </a:r>
            <a:r>
              <a:rPr lang="en-US" sz="3600" dirty="0">
                <a:cs typeface="Calibri"/>
              </a:rPr>
              <a:t>representatives </a:t>
            </a:r>
            <a:r>
              <a:rPr lang="en-US" sz="3600" b="1" dirty="0">
                <a:cs typeface="Calibri"/>
              </a:rPr>
              <a:t>per class</a:t>
            </a:r>
            <a:r>
              <a:rPr lang="en-US" sz="3600" dirty="0">
                <a:cs typeface="Calibri"/>
              </a:rPr>
              <a:t>; one boy and one girl. </a:t>
            </a:r>
          </a:p>
          <a:p>
            <a:r>
              <a:rPr lang="en-US" sz="3600" dirty="0">
                <a:cs typeface="Calibri"/>
              </a:rPr>
              <a:t>Anyone who hasn't been in the School Council before can put themselves forward and stand up in front of their class to explain why they should be chosen. </a:t>
            </a:r>
          </a:p>
        </p:txBody>
      </p:sp>
    </p:spTree>
    <p:extLst>
      <p:ext uri="{BB962C8B-B14F-4D97-AF65-F5344CB8AC3E}">
        <p14:creationId xmlns:p14="http://schemas.microsoft.com/office/powerpoint/2010/main" val="1705671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90A83-2293-14D9-C592-A035142B2C11}"/>
              </a:ext>
            </a:extLst>
          </p:cNvPr>
          <p:cNvSpPr>
            <a:spLocks noGrp="1"/>
          </p:cNvSpPr>
          <p:nvPr>
            <p:ph type="title"/>
          </p:nvPr>
        </p:nvSpPr>
        <p:spPr>
          <a:xfrm>
            <a:off x="113450" y="124244"/>
            <a:ext cx="11338744" cy="1400530"/>
          </a:xfrm>
        </p:spPr>
        <p:txBody>
          <a:bodyPr/>
          <a:lstStyle/>
          <a:p>
            <a:r>
              <a:rPr lang="en-US" b="1" dirty="0">
                <a:cs typeface="Calibri Light"/>
              </a:rPr>
              <a:t>When will we do our votes and elections? </a:t>
            </a:r>
            <a:endParaRPr lang="en-US" b="1" dirty="0"/>
          </a:p>
        </p:txBody>
      </p:sp>
      <p:sp>
        <p:nvSpPr>
          <p:cNvPr id="3" name="Content Placeholder 2">
            <a:extLst>
              <a:ext uri="{FF2B5EF4-FFF2-40B4-BE49-F238E27FC236}">
                <a16:creationId xmlns:a16="http://schemas.microsoft.com/office/drawing/2014/main" id="{653F9889-1DE4-4963-83AF-C7DDFF736563}"/>
              </a:ext>
            </a:extLst>
          </p:cNvPr>
          <p:cNvSpPr>
            <a:spLocks noGrp="1"/>
          </p:cNvSpPr>
          <p:nvPr>
            <p:ph idx="1"/>
          </p:nvPr>
        </p:nvSpPr>
        <p:spPr>
          <a:xfrm>
            <a:off x="264722" y="1470484"/>
            <a:ext cx="10018713" cy="4407569"/>
          </a:xfrm>
        </p:spPr>
        <p:txBody>
          <a:bodyPr vert="horz" lIns="91440" tIns="45720" rIns="91440" bIns="45720" rtlCol="0" anchor="t">
            <a:normAutofit fontScale="77500" lnSpcReduction="20000"/>
          </a:bodyPr>
          <a:lstStyle/>
          <a:p>
            <a:r>
              <a:rPr lang="en-US" sz="2800" dirty="0">
                <a:ea typeface="+mn-lt"/>
                <a:cs typeface="+mn-lt"/>
              </a:rPr>
              <a:t>If you wish to stand for School Council, you need to write a short speech about why you should be elected that you will deliver to your class on Monday 16</a:t>
            </a:r>
            <a:r>
              <a:rPr lang="en-US" sz="2800" baseline="30000" dirty="0">
                <a:ea typeface="+mn-lt"/>
                <a:cs typeface="+mn-lt"/>
              </a:rPr>
              <a:t>th</a:t>
            </a:r>
            <a:r>
              <a:rPr lang="en-US" sz="2800" dirty="0">
                <a:ea typeface="+mn-lt"/>
                <a:cs typeface="+mn-lt"/>
              </a:rPr>
              <a:t> September (next week).</a:t>
            </a:r>
          </a:p>
          <a:p>
            <a:pPr marL="0" indent="0">
              <a:buNone/>
            </a:pPr>
            <a:endParaRPr lang="en-US" sz="2800" dirty="0">
              <a:ea typeface="+mn-lt"/>
              <a:cs typeface="+mn-lt"/>
            </a:endParaRPr>
          </a:p>
          <a:p>
            <a:r>
              <a:rPr lang="en-US" sz="2800" dirty="0">
                <a:ea typeface="+mn-lt"/>
                <a:cs typeface="+mn-lt"/>
              </a:rPr>
              <a:t>Monday 16</a:t>
            </a:r>
            <a:r>
              <a:rPr lang="en-US" sz="2800" baseline="30000" dirty="0">
                <a:ea typeface="+mn-lt"/>
                <a:cs typeface="+mn-lt"/>
              </a:rPr>
              <a:t>th</a:t>
            </a:r>
            <a:r>
              <a:rPr lang="en-US" sz="2800" dirty="0">
                <a:ea typeface="+mn-lt"/>
                <a:cs typeface="+mn-lt"/>
              </a:rPr>
              <a:t> September (Week 3)-  Speeches delivered in class. Afterwards, the children in each class vote anonymously for one boy and one girl in their class.</a:t>
            </a:r>
          </a:p>
          <a:p>
            <a:endParaRPr lang="en-US" sz="2800" dirty="0">
              <a:ea typeface="+mn-lt"/>
              <a:cs typeface="+mn-lt"/>
            </a:endParaRPr>
          </a:p>
          <a:p>
            <a:r>
              <a:rPr lang="en-US" sz="2800" dirty="0">
                <a:ea typeface="+mn-lt"/>
                <a:cs typeface="+mn-lt"/>
              </a:rPr>
              <a:t>The new school </a:t>
            </a:r>
            <a:r>
              <a:rPr lang="en-US" sz="2800" dirty="0" err="1">
                <a:ea typeface="+mn-lt"/>
                <a:cs typeface="+mn-lt"/>
              </a:rPr>
              <a:t>councillors</a:t>
            </a:r>
            <a:r>
              <a:rPr lang="en-US" sz="2800" dirty="0">
                <a:ea typeface="+mn-lt"/>
                <a:cs typeface="+mn-lt"/>
              </a:rPr>
              <a:t> will be announced in assembly on Wednesday 18</a:t>
            </a:r>
            <a:r>
              <a:rPr lang="en-US" sz="2800" baseline="30000" dirty="0">
                <a:ea typeface="+mn-lt"/>
                <a:cs typeface="+mn-lt"/>
              </a:rPr>
              <a:t>th</a:t>
            </a:r>
            <a:r>
              <a:rPr lang="en-US" sz="2800" dirty="0">
                <a:ea typeface="+mn-lt"/>
                <a:cs typeface="+mn-lt"/>
              </a:rPr>
              <a:t> September.</a:t>
            </a:r>
          </a:p>
          <a:p>
            <a:endParaRPr lang="en-US" sz="2800" dirty="0">
              <a:ea typeface="+mn-lt"/>
              <a:cs typeface="+mn-lt"/>
            </a:endParaRPr>
          </a:p>
          <a:p>
            <a:r>
              <a:rPr lang="en-US" sz="2800" dirty="0">
                <a:ea typeface="+mn-lt"/>
                <a:cs typeface="+mn-lt"/>
              </a:rPr>
              <a:t>The first meeting of the School Council will take place on Friday 20</a:t>
            </a:r>
            <a:r>
              <a:rPr lang="en-US" sz="2800" baseline="30000" dirty="0">
                <a:ea typeface="+mn-lt"/>
                <a:cs typeface="+mn-lt"/>
              </a:rPr>
              <a:t>th</a:t>
            </a:r>
            <a:r>
              <a:rPr lang="en-US" sz="2800" dirty="0">
                <a:ea typeface="+mn-lt"/>
                <a:cs typeface="+mn-lt"/>
              </a:rPr>
              <a:t> September during assembly time.</a:t>
            </a:r>
            <a:endParaRPr lang="en-US" sz="2800" dirty="0"/>
          </a:p>
          <a:p>
            <a:endParaRPr lang="en-US" dirty="0">
              <a:cs typeface="Calibri"/>
            </a:endParaRPr>
          </a:p>
        </p:txBody>
      </p:sp>
      <p:pic>
        <p:nvPicPr>
          <p:cNvPr id="4" name="Picture 4" descr="Shape, circle&#10;&#10;Description automatically generated">
            <a:extLst>
              <a:ext uri="{FF2B5EF4-FFF2-40B4-BE49-F238E27FC236}">
                <a16:creationId xmlns:a16="http://schemas.microsoft.com/office/drawing/2014/main" id="{4A5739BF-3F66-873A-606F-18DECDC7B71E}"/>
              </a:ext>
            </a:extLst>
          </p:cNvPr>
          <p:cNvPicPr>
            <a:picLocks noChangeAspect="1"/>
          </p:cNvPicPr>
          <p:nvPr/>
        </p:nvPicPr>
        <p:blipFill>
          <a:blip r:embed="rId2"/>
          <a:stretch>
            <a:fillRect/>
          </a:stretch>
        </p:blipFill>
        <p:spPr>
          <a:xfrm>
            <a:off x="10434707" y="1377476"/>
            <a:ext cx="1551820" cy="1259192"/>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C79881D3-BDC4-4D6A-B32B-D6EB84FDAF39}"/>
              </a:ext>
            </a:extLst>
          </p:cNvPr>
          <p:cNvPicPr>
            <a:picLocks noChangeAspect="1"/>
          </p:cNvPicPr>
          <p:nvPr/>
        </p:nvPicPr>
        <p:blipFill>
          <a:blip r:embed="rId3"/>
          <a:stretch>
            <a:fillRect/>
          </a:stretch>
        </p:blipFill>
        <p:spPr>
          <a:xfrm>
            <a:off x="10447834" y="2884313"/>
            <a:ext cx="1538693" cy="1534803"/>
          </a:xfrm>
          <a:prstGeom prst="rect">
            <a:avLst/>
          </a:prstGeom>
        </p:spPr>
      </p:pic>
      <p:pic>
        <p:nvPicPr>
          <p:cNvPr id="6" name="Picture 4" descr="Shape, arrow&#10;&#10;Description automatically generated">
            <a:extLst>
              <a:ext uri="{FF2B5EF4-FFF2-40B4-BE49-F238E27FC236}">
                <a16:creationId xmlns:a16="http://schemas.microsoft.com/office/drawing/2014/main" id="{313C100F-9948-484C-9EC9-0706D85CCCA1}"/>
              </a:ext>
            </a:extLst>
          </p:cNvPr>
          <p:cNvPicPr>
            <a:picLocks noChangeAspect="1"/>
          </p:cNvPicPr>
          <p:nvPr/>
        </p:nvPicPr>
        <p:blipFill>
          <a:blip r:embed="rId4"/>
          <a:stretch>
            <a:fillRect/>
          </a:stretch>
        </p:blipFill>
        <p:spPr>
          <a:xfrm>
            <a:off x="10454184" y="4705272"/>
            <a:ext cx="1572069" cy="1172781"/>
          </a:xfrm>
          <a:prstGeom prst="rect">
            <a:avLst/>
          </a:prstGeom>
        </p:spPr>
      </p:pic>
    </p:spTree>
    <p:extLst>
      <p:ext uri="{BB962C8B-B14F-4D97-AF65-F5344CB8AC3E}">
        <p14:creationId xmlns:p14="http://schemas.microsoft.com/office/powerpoint/2010/main" val="1751864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90A83-2293-14D9-C592-A035142B2C11}"/>
              </a:ext>
            </a:extLst>
          </p:cNvPr>
          <p:cNvSpPr>
            <a:spLocks noGrp="1"/>
          </p:cNvSpPr>
          <p:nvPr>
            <p:ph type="title"/>
          </p:nvPr>
        </p:nvSpPr>
        <p:spPr>
          <a:xfrm>
            <a:off x="113450" y="124244"/>
            <a:ext cx="11338744" cy="1400530"/>
          </a:xfrm>
        </p:spPr>
        <p:txBody>
          <a:bodyPr/>
          <a:lstStyle/>
          <a:p>
            <a:r>
              <a:rPr lang="en-US" b="1" dirty="0">
                <a:cs typeface="Calibri Light"/>
              </a:rPr>
              <a:t>What makes a good School </a:t>
            </a:r>
            <a:r>
              <a:rPr lang="en-US" b="1" dirty="0" err="1">
                <a:cs typeface="Calibri Light"/>
              </a:rPr>
              <a:t>Councillor</a:t>
            </a:r>
            <a:r>
              <a:rPr lang="en-US" b="1" dirty="0">
                <a:cs typeface="Calibri Light"/>
              </a:rPr>
              <a:t>?</a:t>
            </a:r>
            <a:endParaRPr lang="en-US" b="1" dirty="0"/>
          </a:p>
        </p:txBody>
      </p:sp>
      <p:sp>
        <p:nvSpPr>
          <p:cNvPr id="3" name="Content Placeholder 2">
            <a:extLst>
              <a:ext uri="{FF2B5EF4-FFF2-40B4-BE49-F238E27FC236}">
                <a16:creationId xmlns:a16="http://schemas.microsoft.com/office/drawing/2014/main" id="{653F9889-1DE4-4963-83AF-C7DDFF736563}"/>
              </a:ext>
            </a:extLst>
          </p:cNvPr>
          <p:cNvSpPr>
            <a:spLocks noGrp="1"/>
          </p:cNvSpPr>
          <p:nvPr>
            <p:ph idx="1"/>
          </p:nvPr>
        </p:nvSpPr>
        <p:spPr>
          <a:xfrm>
            <a:off x="264722" y="1470484"/>
            <a:ext cx="11649111" cy="4407569"/>
          </a:xfrm>
        </p:spPr>
        <p:txBody>
          <a:bodyPr vert="horz" lIns="91440" tIns="45720" rIns="91440" bIns="45720" rtlCol="0" anchor="t">
            <a:normAutofit/>
          </a:bodyPr>
          <a:lstStyle/>
          <a:p>
            <a:pPr marL="0" indent="0">
              <a:buNone/>
            </a:pPr>
            <a:r>
              <a:rPr lang="en-US" dirty="0">
                <a:cs typeface="Calibri"/>
              </a:rPr>
              <a:t>Being a School </a:t>
            </a:r>
            <a:r>
              <a:rPr lang="en-US" dirty="0" err="1">
                <a:cs typeface="Calibri"/>
              </a:rPr>
              <a:t>Councillor</a:t>
            </a:r>
            <a:r>
              <a:rPr lang="en-US" dirty="0">
                <a:cs typeface="Calibri"/>
              </a:rPr>
              <a:t> is a serious commitment so think hard about whether you have what it takes. The qualities you will need include:</a:t>
            </a:r>
          </a:p>
          <a:p>
            <a:pPr marL="0" indent="0">
              <a:buNone/>
            </a:pPr>
            <a:endParaRPr lang="en-US" dirty="0">
              <a:cs typeface="Calibri"/>
            </a:endParaRPr>
          </a:p>
          <a:p>
            <a:r>
              <a:rPr lang="en-US" dirty="0">
                <a:cs typeface="Calibri"/>
              </a:rPr>
              <a:t>Being passionate about making a difference to the school and the wider community.</a:t>
            </a:r>
          </a:p>
          <a:p>
            <a:pPr marL="0" indent="0">
              <a:buNone/>
            </a:pPr>
            <a:endParaRPr lang="en-US" dirty="0">
              <a:cs typeface="Calibri"/>
            </a:endParaRPr>
          </a:p>
          <a:p>
            <a:r>
              <a:rPr lang="en-US" dirty="0">
                <a:cs typeface="Calibri"/>
              </a:rPr>
              <a:t>Being committed to attending regular meetings. Reliability and punctuality are essential!</a:t>
            </a:r>
          </a:p>
          <a:p>
            <a:pPr marL="0" indent="0">
              <a:buNone/>
            </a:pPr>
            <a:endParaRPr lang="en-US" dirty="0">
              <a:cs typeface="Calibri"/>
            </a:endParaRPr>
          </a:p>
          <a:p>
            <a:r>
              <a:rPr lang="en-US" dirty="0">
                <a:cs typeface="Calibri"/>
              </a:rPr>
              <a:t>Fully embracing our school rules and values.</a:t>
            </a:r>
          </a:p>
          <a:p>
            <a:pPr marL="0" indent="0">
              <a:buNone/>
            </a:pPr>
            <a:endParaRPr lang="en-US" dirty="0">
              <a:cs typeface="Calibri"/>
            </a:endParaRPr>
          </a:p>
          <a:p>
            <a:r>
              <a:rPr lang="en-US" dirty="0">
                <a:cs typeface="Calibri"/>
              </a:rPr>
              <a:t>Understanding and being committed to promoting the rights of all children.</a:t>
            </a:r>
          </a:p>
        </p:txBody>
      </p:sp>
    </p:spTree>
    <p:extLst>
      <p:ext uri="{BB962C8B-B14F-4D97-AF65-F5344CB8AC3E}">
        <p14:creationId xmlns:p14="http://schemas.microsoft.com/office/powerpoint/2010/main" val="17003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D5C73-2D28-4705-A8E6-B8861CFCA69F}"/>
              </a:ext>
            </a:extLst>
          </p:cNvPr>
          <p:cNvSpPr>
            <a:spLocks noGrp="1"/>
          </p:cNvSpPr>
          <p:nvPr>
            <p:ph type="title"/>
          </p:nvPr>
        </p:nvSpPr>
        <p:spPr/>
        <p:txBody>
          <a:bodyPr/>
          <a:lstStyle/>
          <a:p>
            <a:pPr algn="ctr"/>
            <a:r>
              <a:rPr lang="en-GB" dirty="0"/>
              <a:t>Questions</a:t>
            </a:r>
          </a:p>
        </p:txBody>
      </p:sp>
      <p:sp>
        <p:nvSpPr>
          <p:cNvPr id="3" name="Content Placeholder 2">
            <a:extLst>
              <a:ext uri="{FF2B5EF4-FFF2-40B4-BE49-F238E27FC236}">
                <a16:creationId xmlns:a16="http://schemas.microsoft.com/office/drawing/2014/main" id="{14533383-D79A-4061-A9F9-D86EE4EE8B7A}"/>
              </a:ext>
            </a:extLst>
          </p:cNvPr>
          <p:cNvSpPr>
            <a:spLocks noGrp="1"/>
          </p:cNvSpPr>
          <p:nvPr>
            <p:ph idx="1"/>
          </p:nvPr>
        </p:nvSpPr>
        <p:spPr/>
        <p:txBody>
          <a:bodyPr>
            <a:normAutofit/>
          </a:bodyPr>
          <a:lstStyle/>
          <a:p>
            <a:pPr marL="0" indent="0">
              <a:buNone/>
            </a:pPr>
            <a:r>
              <a:rPr lang="en-GB" sz="3600" dirty="0"/>
              <a:t>If you have any questions about the School Council or you would like to find out more information before deciding whether to stand for election, please speak to your class teacher, Mrs Kwouk or Mrs Boden who will be pleased to help you.</a:t>
            </a:r>
          </a:p>
        </p:txBody>
      </p:sp>
    </p:spTree>
    <p:extLst>
      <p:ext uri="{BB962C8B-B14F-4D97-AF65-F5344CB8AC3E}">
        <p14:creationId xmlns:p14="http://schemas.microsoft.com/office/powerpoint/2010/main" val="24968741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D168A5-4BDC-40FF-B649-A540B14E2BF7}">
  <ds:schemaRefs>
    <ds:schemaRef ds:uri="http://purl.org/dc/dcmitype/"/>
    <ds:schemaRef ds:uri="http://schemas.microsoft.com/office/2006/documentManagement/types"/>
    <ds:schemaRef ds:uri="http://purl.org/dc/terms/"/>
    <ds:schemaRef ds:uri="http://schemas.microsoft.com/office/infopath/2007/PartnerControls"/>
    <ds:schemaRef ds:uri="47c9a9f1-703d-4280-927b-1074eb7ef86a"/>
    <ds:schemaRef ds:uri="http://schemas.openxmlformats.org/package/2006/metadata/core-properties"/>
    <ds:schemaRef ds:uri="d2f5ad65-7b50-424d-b6c9-b8996d629881"/>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151D0524-50E9-4AAD-AF7B-2FEA148B78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162A56F-96AB-45F8-87F1-4730EE6739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138</TotalTime>
  <Words>454</Words>
  <Application>Microsoft Office PowerPoint</Application>
  <PresentationFormat>Widescreen</PresentationFormat>
  <Paragraphs>39</Paragraphs>
  <Slides>9</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Gothic</vt:lpstr>
      <vt:lpstr>Wingdings 3</vt:lpstr>
      <vt:lpstr>Ion</vt:lpstr>
      <vt:lpstr>PowerPoint Presentation</vt:lpstr>
      <vt:lpstr>School Council</vt:lpstr>
      <vt:lpstr>What is a School Council?</vt:lpstr>
      <vt:lpstr>Why have a School Council?</vt:lpstr>
      <vt:lpstr>What does the School Council discuss and make decisions about?</vt:lpstr>
      <vt:lpstr>Who is in the School Council?</vt:lpstr>
      <vt:lpstr>When will we do our votes and elections? </vt:lpstr>
      <vt:lpstr>What makes a good School Councillor?</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Kwouk</dc:creator>
  <cp:lastModifiedBy>Briony Kwouk</cp:lastModifiedBy>
  <cp:revision>108</cp:revision>
  <dcterms:created xsi:type="dcterms:W3CDTF">2022-10-31T10:27:48Z</dcterms:created>
  <dcterms:modified xsi:type="dcterms:W3CDTF">2024-09-08T14:48:18Z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