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31"/>
  </p:notesMasterIdLst>
  <p:sldIdLst>
    <p:sldId id="303" r:id="rId5"/>
    <p:sldId id="292" r:id="rId6"/>
    <p:sldId id="293" r:id="rId7"/>
    <p:sldId id="300" r:id="rId8"/>
    <p:sldId id="294" r:id="rId9"/>
    <p:sldId id="272" r:id="rId10"/>
    <p:sldId id="271" r:id="rId11"/>
    <p:sldId id="276" r:id="rId12"/>
    <p:sldId id="278" r:id="rId13"/>
    <p:sldId id="281" r:id="rId14"/>
    <p:sldId id="305" r:id="rId15"/>
    <p:sldId id="282" r:id="rId16"/>
    <p:sldId id="291" r:id="rId17"/>
    <p:sldId id="290" r:id="rId18"/>
    <p:sldId id="289" r:id="rId19"/>
    <p:sldId id="301" r:id="rId20"/>
    <p:sldId id="296" r:id="rId21"/>
    <p:sldId id="297" r:id="rId22"/>
    <p:sldId id="280" r:id="rId23"/>
    <p:sldId id="261" r:id="rId24"/>
    <p:sldId id="302" r:id="rId25"/>
    <p:sldId id="298" r:id="rId26"/>
    <p:sldId id="299" r:id="rId27"/>
    <p:sldId id="286" r:id="rId28"/>
    <p:sldId id="265" r:id="rId29"/>
    <p:sldId id="304"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941573A9-8957-4DEB-97D3-4D43A64A04E5}">
          <p14:sldIdLst>
            <p14:sldId id="303"/>
            <p14:sldId id="292"/>
            <p14:sldId id="293"/>
            <p14:sldId id="300"/>
            <p14:sldId id="294"/>
            <p14:sldId id="272"/>
            <p14:sldId id="271"/>
            <p14:sldId id="276"/>
            <p14:sldId id="278"/>
            <p14:sldId id="281"/>
            <p14:sldId id="305"/>
            <p14:sldId id="282"/>
            <p14:sldId id="291"/>
            <p14:sldId id="290"/>
            <p14:sldId id="289"/>
            <p14:sldId id="301"/>
            <p14:sldId id="296"/>
            <p14:sldId id="297"/>
            <p14:sldId id="280"/>
            <p14:sldId id="261"/>
            <p14:sldId id="302"/>
            <p14:sldId id="298"/>
            <p14:sldId id="299"/>
            <p14:sldId id="286"/>
            <p14:sldId id="265"/>
            <p14:sldId id="304"/>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5220" autoAdjust="0"/>
  </p:normalViewPr>
  <p:slideViewPr>
    <p:cSldViewPr snapToGrid="0">
      <p:cViewPr varScale="1">
        <p:scale>
          <a:sx n="93" d="100"/>
          <a:sy n="93" d="100"/>
        </p:scale>
        <p:origin x="274"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ableStyles" Target="tableStyles.xml"/><Relationship Id="rId8" Type="http://schemas.openxmlformats.org/officeDocument/2006/relationships/slide" Target="slides/slide4.xml"/></Relationships>
</file>

<file path=ppt/diagrams/_rels/data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image" Target="../media/image12.jpeg"/></Relationships>
</file>

<file path=ppt/diagrams/_rels/drawing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image" Target="../media/image12.jpe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C8AEB9B-C846-441A-BD78-0EFDD49F11A5}"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F099546F-7CD7-4588-A1A6-98AE5914EC56}">
      <dgm:prSet phldr="0"/>
      <dgm:spPr/>
      <dgm:t>
        <a:bodyPr/>
        <a:lstStyle/>
        <a:p>
          <a:r>
            <a:rPr lang="en-GB" b="0" i="0" dirty="0"/>
            <a:t>Learn to play a musical instrument (ukulele).  </a:t>
          </a:r>
          <a:endParaRPr lang="en-US" dirty="0"/>
        </a:p>
      </dgm:t>
    </dgm:pt>
    <dgm:pt modelId="{0A57876C-1A9E-4D07-A3F3-A615392D23D3}" type="parTrans" cxnId="{3A633390-8741-40FF-9B26-AA0A9B4B283B}">
      <dgm:prSet/>
      <dgm:spPr/>
      <dgm:t>
        <a:bodyPr/>
        <a:lstStyle/>
        <a:p>
          <a:endParaRPr lang="en-US"/>
        </a:p>
      </dgm:t>
    </dgm:pt>
    <dgm:pt modelId="{0FBAB020-1C5F-40B7-992E-F2CF7F92502B}" type="sibTrans" cxnId="{3A633390-8741-40FF-9B26-AA0A9B4B283B}">
      <dgm:prSet/>
      <dgm:spPr/>
      <dgm:t>
        <a:bodyPr/>
        <a:lstStyle/>
        <a:p>
          <a:endParaRPr lang="en-US"/>
        </a:p>
      </dgm:t>
    </dgm:pt>
    <dgm:pt modelId="{4D632929-0A5D-4383-8DB6-0640578F049D}">
      <dgm:prSet/>
      <dgm:spPr/>
      <dgm:t>
        <a:bodyPr/>
        <a:lstStyle/>
        <a:p>
          <a:r>
            <a:rPr lang="en-GB" b="0" i="0" dirty="0"/>
            <a:t>Engage in enterprise, creating and selling products.   </a:t>
          </a:r>
          <a:endParaRPr lang="en-US" dirty="0"/>
        </a:p>
      </dgm:t>
    </dgm:pt>
    <dgm:pt modelId="{2E88C31B-10C3-4673-85AB-437FA42820F6}" type="parTrans" cxnId="{4E45A0FF-F58B-4DB7-8E7C-48866E0E67F0}">
      <dgm:prSet/>
      <dgm:spPr/>
      <dgm:t>
        <a:bodyPr/>
        <a:lstStyle/>
        <a:p>
          <a:endParaRPr lang="en-US"/>
        </a:p>
      </dgm:t>
    </dgm:pt>
    <dgm:pt modelId="{91AA8D6A-5384-40A2-9F13-34556F82758A}" type="sibTrans" cxnId="{4E45A0FF-F58B-4DB7-8E7C-48866E0E67F0}">
      <dgm:prSet/>
      <dgm:spPr/>
      <dgm:t>
        <a:bodyPr/>
        <a:lstStyle/>
        <a:p>
          <a:endParaRPr lang="en-US"/>
        </a:p>
      </dgm:t>
    </dgm:pt>
    <dgm:pt modelId="{54AA8EC8-3753-4804-B2DD-A442DD575F0A}">
      <dgm:prSet phldr="0"/>
      <dgm:spPr/>
      <dgm:t>
        <a:bodyPr/>
        <a:lstStyle/>
        <a:p>
          <a:r>
            <a:rPr lang="en-GB" b="0" i="0" dirty="0"/>
            <a:t>Create artwork that is displayed in an exhibition or hung in a gallery. </a:t>
          </a:r>
          <a:endParaRPr lang="en-GB" dirty="0"/>
        </a:p>
      </dgm:t>
    </dgm:pt>
    <dgm:pt modelId="{F16B3FE8-0B1C-4E1B-A2CA-408DF7C7D213}" type="parTrans" cxnId="{0B52CD85-7CA6-4DB4-9F83-BE0702BAADF3}">
      <dgm:prSet/>
      <dgm:spPr/>
      <dgm:t>
        <a:bodyPr/>
        <a:lstStyle/>
        <a:p>
          <a:endParaRPr lang="en-US"/>
        </a:p>
      </dgm:t>
    </dgm:pt>
    <dgm:pt modelId="{6A6FA03B-1E22-4D68-9E11-4ACA98DF93E8}" type="sibTrans" cxnId="{0B52CD85-7CA6-4DB4-9F83-BE0702BAADF3}">
      <dgm:prSet/>
      <dgm:spPr/>
      <dgm:t>
        <a:bodyPr/>
        <a:lstStyle/>
        <a:p>
          <a:endParaRPr lang="en-US"/>
        </a:p>
      </dgm:t>
    </dgm:pt>
    <dgm:pt modelId="{55D106C0-F7B5-4E53-949A-A5DBB587D5C2}" type="pres">
      <dgm:prSet presAssocID="{8C8AEB9B-C846-441A-BD78-0EFDD49F11A5}" presName="root" presStyleCnt="0">
        <dgm:presLayoutVars>
          <dgm:dir/>
          <dgm:resizeHandles val="exact"/>
        </dgm:presLayoutVars>
      </dgm:prSet>
      <dgm:spPr/>
    </dgm:pt>
    <dgm:pt modelId="{729746D3-A13F-4239-B05A-C6C651AA57D5}" type="pres">
      <dgm:prSet presAssocID="{F099546F-7CD7-4588-A1A6-98AE5914EC56}" presName="compNode" presStyleCnt="0"/>
      <dgm:spPr/>
    </dgm:pt>
    <dgm:pt modelId="{8291C43C-FD22-4471-8192-497B49EE1EBC}" type="pres">
      <dgm:prSet presAssocID="{F099546F-7CD7-4588-A1A6-98AE5914EC56}" presName="bgRect" presStyleLbl="bgShp" presStyleIdx="0" presStyleCnt="3"/>
      <dgm:spPr/>
    </dgm:pt>
    <dgm:pt modelId="{A92368A6-F7A6-4D59-9496-7CA71E853B1D}" type="pres">
      <dgm:prSet presAssocID="{F099546F-7CD7-4588-A1A6-98AE5914EC56}" presName="iconRect" presStyleLbl="node1" presStyleIdx="0" presStyleCnt="3"/>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l="-25000" r="-25000"/>
          </a:stretch>
        </a:blipFill>
        <a:ln>
          <a:noFill/>
        </a:ln>
      </dgm:spPr>
    </dgm:pt>
    <dgm:pt modelId="{00254DC2-CF45-4839-94F8-22DE7CE2A06C}" type="pres">
      <dgm:prSet presAssocID="{F099546F-7CD7-4588-A1A6-98AE5914EC56}" presName="spaceRect" presStyleCnt="0"/>
      <dgm:spPr/>
    </dgm:pt>
    <dgm:pt modelId="{2EB0AAA3-C177-4D52-B745-188950B87547}" type="pres">
      <dgm:prSet presAssocID="{F099546F-7CD7-4588-A1A6-98AE5914EC56}" presName="parTx" presStyleLbl="revTx" presStyleIdx="0" presStyleCnt="3">
        <dgm:presLayoutVars>
          <dgm:chMax val="0"/>
          <dgm:chPref val="0"/>
        </dgm:presLayoutVars>
      </dgm:prSet>
      <dgm:spPr/>
    </dgm:pt>
    <dgm:pt modelId="{C932C83C-4460-4F64-A2D0-58D913568D4F}" type="pres">
      <dgm:prSet presAssocID="{0FBAB020-1C5F-40B7-992E-F2CF7F92502B}" presName="sibTrans" presStyleCnt="0"/>
      <dgm:spPr/>
    </dgm:pt>
    <dgm:pt modelId="{8EC9FB08-EEC5-45FF-85B2-C22657A75E28}" type="pres">
      <dgm:prSet presAssocID="{4D632929-0A5D-4383-8DB6-0640578F049D}" presName="compNode" presStyleCnt="0"/>
      <dgm:spPr/>
    </dgm:pt>
    <dgm:pt modelId="{8314C687-77DD-4575-9B79-33E7145233E0}" type="pres">
      <dgm:prSet presAssocID="{4D632929-0A5D-4383-8DB6-0640578F049D}" presName="bgRect" presStyleLbl="bgShp" presStyleIdx="1" presStyleCnt="3"/>
      <dgm:spPr/>
    </dgm:pt>
    <dgm:pt modelId="{5F29D219-D585-4FD2-BF6B-AD8636040A7B}" type="pres">
      <dgm:prSet presAssocID="{4D632929-0A5D-4383-8DB6-0640578F049D}" presName="iconRect" presStyleLbl="node1" presStyleIdx="1" presStyleCnt="3"/>
      <dgm:spPr>
        <a:blipFill>
          <a:blip xmlns:r="http://schemas.openxmlformats.org/officeDocument/2006/relationships" r:embed="rId2" cstate="print">
            <a:extLst>
              <a:ext uri="{28A0092B-C50C-407E-A947-70E740481C1C}">
                <a14:useLocalDpi xmlns:a14="http://schemas.microsoft.com/office/drawing/2010/main" val="0"/>
              </a:ext>
            </a:extLst>
          </a:blip>
          <a:srcRect/>
          <a:stretch>
            <a:fillRect l="-25000" r="-25000"/>
          </a:stretch>
        </a:blipFill>
        <a:ln>
          <a:noFill/>
        </a:ln>
      </dgm:spPr>
    </dgm:pt>
    <dgm:pt modelId="{A9ADC885-021F-4834-BCA4-29864CF7B4DE}" type="pres">
      <dgm:prSet presAssocID="{4D632929-0A5D-4383-8DB6-0640578F049D}" presName="spaceRect" presStyleCnt="0"/>
      <dgm:spPr/>
    </dgm:pt>
    <dgm:pt modelId="{AA56104E-24D5-46F5-8962-85B00DC7712D}" type="pres">
      <dgm:prSet presAssocID="{4D632929-0A5D-4383-8DB6-0640578F049D}" presName="parTx" presStyleLbl="revTx" presStyleIdx="1" presStyleCnt="3">
        <dgm:presLayoutVars>
          <dgm:chMax val="0"/>
          <dgm:chPref val="0"/>
        </dgm:presLayoutVars>
      </dgm:prSet>
      <dgm:spPr/>
    </dgm:pt>
    <dgm:pt modelId="{396C6141-1270-4339-8160-9F7877093244}" type="pres">
      <dgm:prSet presAssocID="{91AA8D6A-5384-40A2-9F13-34556F82758A}" presName="sibTrans" presStyleCnt="0"/>
      <dgm:spPr/>
    </dgm:pt>
    <dgm:pt modelId="{EC51B3AB-FC4F-4B68-AB14-73603EA61121}" type="pres">
      <dgm:prSet presAssocID="{54AA8EC8-3753-4804-B2DD-A442DD575F0A}" presName="compNode" presStyleCnt="0"/>
      <dgm:spPr/>
    </dgm:pt>
    <dgm:pt modelId="{50B9A6EE-8E9A-4EEC-85AE-8B2B9049E1D3}" type="pres">
      <dgm:prSet presAssocID="{54AA8EC8-3753-4804-B2DD-A442DD575F0A}" presName="bgRect" presStyleLbl="bgShp" presStyleIdx="2" presStyleCnt="3"/>
      <dgm:spPr/>
    </dgm:pt>
    <dgm:pt modelId="{7EFA23F1-7CAC-4D07-9131-F44DAA99C7FB}" type="pres">
      <dgm:prSet presAssocID="{54AA8EC8-3753-4804-B2DD-A442DD575F0A}" presName="iconRect" presStyleLbl="node1" presStyleIdx="2" presStyleCnt="3"/>
      <dgm:spPr>
        <a:blipFill>
          <a:blip xmlns:r="http://schemas.openxmlformats.org/officeDocument/2006/relationships" r:embed="rId3" cstate="print">
            <a:extLst>
              <a:ext uri="{28A0092B-C50C-407E-A947-70E740481C1C}">
                <a14:useLocalDpi xmlns:a14="http://schemas.microsoft.com/office/drawing/2010/main" val="0"/>
              </a:ext>
            </a:extLst>
          </a:blip>
          <a:srcRect/>
          <a:stretch>
            <a:fillRect l="-32000" r="-32000"/>
          </a:stretch>
        </a:blipFill>
        <a:ln>
          <a:noFill/>
        </a:ln>
      </dgm:spPr>
    </dgm:pt>
    <dgm:pt modelId="{491098BF-B68D-439B-BFA1-6D9194AF68C6}" type="pres">
      <dgm:prSet presAssocID="{54AA8EC8-3753-4804-B2DD-A442DD575F0A}" presName="spaceRect" presStyleCnt="0"/>
      <dgm:spPr/>
    </dgm:pt>
    <dgm:pt modelId="{98428B3A-0319-4455-B663-0CC89F2FE18D}" type="pres">
      <dgm:prSet presAssocID="{54AA8EC8-3753-4804-B2DD-A442DD575F0A}" presName="parTx" presStyleLbl="revTx" presStyleIdx="2" presStyleCnt="3">
        <dgm:presLayoutVars>
          <dgm:chMax val="0"/>
          <dgm:chPref val="0"/>
        </dgm:presLayoutVars>
      </dgm:prSet>
      <dgm:spPr/>
    </dgm:pt>
  </dgm:ptLst>
  <dgm:cxnLst>
    <dgm:cxn modelId="{8E387628-BCF8-4F4C-A7BC-AAF384F1B407}" type="presOf" srcId="{54AA8EC8-3753-4804-B2DD-A442DD575F0A}" destId="{98428B3A-0319-4455-B663-0CC89F2FE18D}" srcOrd="0" destOrd="0" presId="urn:microsoft.com/office/officeart/2018/2/layout/IconVerticalSolidList"/>
    <dgm:cxn modelId="{6363F875-3569-4912-BB76-81D38CC06964}" type="presOf" srcId="{F099546F-7CD7-4588-A1A6-98AE5914EC56}" destId="{2EB0AAA3-C177-4D52-B745-188950B87547}" srcOrd="0" destOrd="0" presId="urn:microsoft.com/office/officeart/2018/2/layout/IconVerticalSolidList"/>
    <dgm:cxn modelId="{0B52CD85-7CA6-4DB4-9F83-BE0702BAADF3}" srcId="{8C8AEB9B-C846-441A-BD78-0EFDD49F11A5}" destId="{54AA8EC8-3753-4804-B2DD-A442DD575F0A}" srcOrd="2" destOrd="0" parTransId="{F16B3FE8-0B1C-4E1B-A2CA-408DF7C7D213}" sibTransId="{6A6FA03B-1E22-4D68-9E11-4ACA98DF93E8}"/>
    <dgm:cxn modelId="{3A633390-8741-40FF-9B26-AA0A9B4B283B}" srcId="{8C8AEB9B-C846-441A-BD78-0EFDD49F11A5}" destId="{F099546F-7CD7-4588-A1A6-98AE5914EC56}" srcOrd="0" destOrd="0" parTransId="{0A57876C-1A9E-4D07-A3F3-A615392D23D3}" sibTransId="{0FBAB020-1C5F-40B7-992E-F2CF7F92502B}"/>
    <dgm:cxn modelId="{8EA9AFAD-F639-468B-9096-F546304E19DF}" type="presOf" srcId="{4D632929-0A5D-4383-8DB6-0640578F049D}" destId="{AA56104E-24D5-46F5-8962-85B00DC7712D}" srcOrd="0" destOrd="0" presId="urn:microsoft.com/office/officeart/2018/2/layout/IconVerticalSolidList"/>
    <dgm:cxn modelId="{7C8BD3DD-BBA9-4617-A090-8237C654FA85}" type="presOf" srcId="{8C8AEB9B-C846-441A-BD78-0EFDD49F11A5}" destId="{55D106C0-F7B5-4E53-949A-A5DBB587D5C2}" srcOrd="0" destOrd="0" presId="urn:microsoft.com/office/officeart/2018/2/layout/IconVerticalSolidList"/>
    <dgm:cxn modelId="{4E45A0FF-F58B-4DB7-8E7C-48866E0E67F0}" srcId="{8C8AEB9B-C846-441A-BD78-0EFDD49F11A5}" destId="{4D632929-0A5D-4383-8DB6-0640578F049D}" srcOrd="1" destOrd="0" parTransId="{2E88C31B-10C3-4673-85AB-437FA42820F6}" sibTransId="{91AA8D6A-5384-40A2-9F13-34556F82758A}"/>
    <dgm:cxn modelId="{BDBAF2C3-761C-4F56-B314-1D4CC01DC767}" type="presParOf" srcId="{55D106C0-F7B5-4E53-949A-A5DBB587D5C2}" destId="{729746D3-A13F-4239-B05A-C6C651AA57D5}" srcOrd="0" destOrd="0" presId="urn:microsoft.com/office/officeart/2018/2/layout/IconVerticalSolidList"/>
    <dgm:cxn modelId="{3B791841-6C84-4B37-AE61-261A02750263}" type="presParOf" srcId="{729746D3-A13F-4239-B05A-C6C651AA57D5}" destId="{8291C43C-FD22-4471-8192-497B49EE1EBC}" srcOrd="0" destOrd="0" presId="urn:microsoft.com/office/officeart/2018/2/layout/IconVerticalSolidList"/>
    <dgm:cxn modelId="{A83B2FA9-9087-4C41-B3B2-9773B4CC210A}" type="presParOf" srcId="{729746D3-A13F-4239-B05A-C6C651AA57D5}" destId="{A92368A6-F7A6-4D59-9496-7CA71E853B1D}" srcOrd="1" destOrd="0" presId="urn:microsoft.com/office/officeart/2018/2/layout/IconVerticalSolidList"/>
    <dgm:cxn modelId="{FCF55D5B-4ACE-4AC9-88A6-A412767CDDE7}" type="presParOf" srcId="{729746D3-A13F-4239-B05A-C6C651AA57D5}" destId="{00254DC2-CF45-4839-94F8-22DE7CE2A06C}" srcOrd="2" destOrd="0" presId="urn:microsoft.com/office/officeart/2018/2/layout/IconVerticalSolidList"/>
    <dgm:cxn modelId="{C49FB12C-BC02-4798-A2A4-B77BFF05CFC0}" type="presParOf" srcId="{729746D3-A13F-4239-B05A-C6C651AA57D5}" destId="{2EB0AAA3-C177-4D52-B745-188950B87547}" srcOrd="3" destOrd="0" presId="urn:microsoft.com/office/officeart/2018/2/layout/IconVerticalSolidList"/>
    <dgm:cxn modelId="{F3DCD1F0-DB07-4E29-A0E3-472FA16A7801}" type="presParOf" srcId="{55D106C0-F7B5-4E53-949A-A5DBB587D5C2}" destId="{C932C83C-4460-4F64-A2D0-58D913568D4F}" srcOrd="1" destOrd="0" presId="urn:microsoft.com/office/officeart/2018/2/layout/IconVerticalSolidList"/>
    <dgm:cxn modelId="{DCB9102B-37A9-413D-B91A-B76D363ABCF8}" type="presParOf" srcId="{55D106C0-F7B5-4E53-949A-A5DBB587D5C2}" destId="{8EC9FB08-EEC5-45FF-85B2-C22657A75E28}" srcOrd="2" destOrd="0" presId="urn:microsoft.com/office/officeart/2018/2/layout/IconVerticalSolidList"/>
    <dgm:cxn modelId="{E8A7B2AD-9496-42FF-95AA-700E045A0FBE}" type="presParOf" srcId="{8EC9FB08-EEC5-45FF-85B2-C22657A75E28}" destId="{8314C687-77DD-4575-9B79-33E7145233E0}" srcOrd="0" destOrd="0" presId="urn:microsoft.com/office/officeart/2018/2/layout/IconVerticalSolidList"/>
    <dgm:cxn modelId="{5BC443CE-DD83-42A9-A143-891E57342193}" type="presParOf" srcId="{8EC9FB08-EEC5-45FF-85B2-C22657A75E28}" destId="{5F29D219-D585-4FD2-BF6B-AD8636040A7B}" srcOrd="1" destOrd="0" presId="urn:microsoft.com/office/officeart/2018/2/layout/IconVerticalSolidList"/>
    <dgm:cxn modelId="{3AE96C7B-B070-41D4-853B-311ECA5ABA30}" type="presParOf" srcId="{8EC9FB08-EEC5-45FF-85B2-C22657A75E28}" destId="{A9ADC885-021F-4834-BCA4-29864CF7B4DE}" srcOrd="2" destOrd="0" presId="urn:microsoft.com/office/officeart/2018/2/layout/IconVerticalSolidList"/>
    <dgm:cxn modelId="{8DAF0222-8450-4C6C-8D37-45B9A57D81A0}" type="presParOf" srcId="{8EC9FB08-EEC5-45FF-85B2-C22657A75E28}" destId="{AA56104E-24D5-46F5-8962-85B00DC7712D}" srcOrd="3" destOrd="0" presId="urn:microsoft.com/office/officeart/2018/2/layout/IconVerticalSolidList"/>
    <dgm:cxn modelId="{E88D0F38-DE87-429B-A499-4D2626C7C88C}" type="presParOf" srcId="{55D106C0-F7B5-4E53-949A-A5DBB587D5C2}" destId="{396C6141-1270-4339-8160-9F7877093244}" srcOrd="3" destOrd="0" presId="urn:microsoft.com/office/officeart/2018/2/layout/IconVerticalSolidList"/>
    <dgm:cxn modelId="{4D4967DE-39C8-4849-AF98-57CF8FAC8743}" type="presParOf" srcId="{55D106C0-F7B5-4E53-949A-A5DBB587D5C2}" destId="{EC51B3AB-FC4F-4B68-AB14-73603EA61121}" srcOrd="4" destOrd="0" presId="urn:microsoft.com/office/officeart/2018/2/layout/IconVerticalSolidList"/>
    <dgm:cxn modelId="{D84C1270-9465-4F0C-8A98-EC041D8D1650}" type="presParOf" srcId="{EC51B3AB-FC4F-4B68-AB14-73603EA61121}" destId="{50B9A6EE-8E9A-4EEC-85AE-8B2B9049E1D3}" srcOrd="0" destOrd="0" presId="urn:microsoft.com/office/officeart/2018/2/layout/IconVerticalSolidList"/>
    <dgm:cxn modelId="{0B389121-151B-4E37-9862-5AEBCDD086E9}" type="presParOf" srcId="{EC51B3AB-FC4F-4B68-AB14-73603EA61121}" destId="{7EFA23F1-7CAC-4D07-9131-F44DAA99C7FB}" srcOrd="1" destOrd="0" presId="urn:microsoft.com/office/officeart/2018/2/layout/IconVerticalSolidList"/>
    <dgm:cxn modelId="{128B38DB-1AB6-487E-AE57-8652AB4E29CB}" type="presParOf" srcId="{EC51B3AB-FC4F-4B68-AB14-73603EA61121}" destId="{491098BF-B68D-439B-BFA1-6D9194AF68C6}" srcOrd="2" destOrd="0" presId="urn:microsoft.com/office/officeart/2018/2/layout/IconVerticalSolidList"/>
    <dgm:cxn modelId="{777524F3-27B3-4590-AAA2-A625F8035926}" type="presParOf" srcId="{EC51B3AB-FC4F-4B68-AB14-73603EA61121}" destId="{98428B3A-0319-4455-B663-0CC89F2FE18D}"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91C43C-FD22-4471-8192-497B49EE1EBC}">
      <dsp:nvSpPr>
        <dsp:cNvPr id="0" name=""/>
        <dsp:cNvSpPr/>
      </dsp:nvSpPr>
      <dsp:spPr>
        <a:xfrm>
          <a:off x="0" y="671"/>
          <a:ext cx="6263640" cy="157238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92368A6-F7A6-4D59-9496-7CA71E853B1D}">
      <dsp:nvSpPr>
        <dsp:cNvPr id="0" name=""/>
        <dsp:cNvSpPr/>
      </dsp:nvSpPr>
      <dsp:spPr>
        <a:xfrm>
          <a:off x="475646" y="354458"/>
          <a:ext cx="864811" cy="864811"/>
        </a:xfrm>
        <a:prstGeom prst="rect">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l="-25000" r="-25000"/>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EB0AAA3-C177-4D52-B745-188950B87547}">
      <dsp:nvSpPr>
        <dsp:cNvPr id="0" name=""/>
        <dsp:cNvSpPr/>
      </dsp:nvSpPr>
      <dsp:spPr>
        <a:xfrm>
          <a:off x="1816103" y="671"/>
          <a:ext cx="4447536" cy="15723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6411" tIns="166411" rIns="166411" bIns="166411" numCol="1" spcCol="1270" anchor="ctr" anchorCtr="0">
          <a:noAutofit/>
        </a:bodyPr>
        <a:lstStyle/>
        <a:p>
          <a:pPr marL="0" lvl="0" indent="0" algn="l" defTabSz="1111250">
            <a:lnSpc>
              <a:spcPct val="90000"/>
            </a:lnSpc>
            <a:spcBef>
              <a:spcPct val="0"/>
            </a:spcBef>
            <a:spcAft>
              <a:spcPct val="35000"/>
            </a:spcAft>
            <a:buNone/>
          </a:pPr>
          <a:r>
            <a:rPr lang="en-GB" sz="2500" b="0" i="0" kern="1200" dirty="0"/>
            <a:t>Learn to play a musical instrument (ukulele).  </a:t>
          </a:r>
          <a:endParaRPr lang="en-US" sz="2500" kern="1200" dirty="0"/>
        </a:p>
      </dsp:txBody>
      <dsp:txXfrm>
        <a:off x="1816103" y="671"/>
        <a:ext cx="4447536" cy="1572384"/>
      </dsp:txXfrm>
    </dsp:sp>
    <dsp:sp modelId="{8314C687-77DD-4575-9B79-33E7145233E0}">
      <dsp:nvSpPr>
        <dsp:cNvPr id="0" name=""/>
        <dsp:cNvSpPr/>
      </dsp:nvSpPr>
      <dsp:spPr>
        <a:xfrm>
          <a:off x="0" y="1966151"/>
          <a:ext cx="6263640" cy="157238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F29D219-D585-4FD2-BF6B-AD8636040A7B}">
      <dsp:nvSpPr>
        <dsp:cNvPr id="0" name=""/>
        <dsp:cNvSpPr/>
      </dsp:nvSpPr>
      <dsp:spPr>
        <a:xfrm>
          <a:off x="475646" y="2319938"/>
          <a:ext cx="864811" cy="864811"/>
        </a:xfrm>
        <a:prstGeom prst="rect">
          <a:avLst/>
        </a:prstGeom>
        <a:blipFill>
          <a:blip xmlns:r="http://schemas.openxmlformats.org/officeDocument/2006/relationships" r:embed="rId2" cstate="print">
            <a:extLst>
              <a:ext uri="{28A0092B-C50C-407E-A947-70E740481C1C}">
                <a14:useLocalDpi xmlns:a14="http://schemas.microsoft.com/office/drawing/2010/main" val="0"/>
              </a:ext>
            </a:extLst>
          </a:blip>
          <a:srcRect/>
          <a:stretch>
            <a:fillRect l="-25000" r="-25000"/>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A56104E-24D5-46F5-8962-85B00DC7712D}">
      <dsp:nvSpPr>
        <dsp:cNvPr id="0" name=""/>
        <dsp:cNvSpPr/>
      </dsp:nvSpPr>
      <dsp:spPr>
        <a:xfrm>
          <a:off x="1816103" y="1966151"/>
          <a:ext cx="4447536" cy="15723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6411" tIns="166411" rIns="166411" bIns="166411" numCol="1" spcCol="1270" anchor="ctr" anchorCtr="0">
          <a:noAutofit/>
        </a:bodyPr>
        <a:lstStyle/>
        <a:p>
          <a:pPr marL="0" lvl="0" indent="0" algn="l" defTabSz="1111250">
            <a:lnSpc>
              <a:spcPct val="90000"/>
            </a:lnSpc>
            <a:spcBef>
              <a:spcPct val="0"/>
            </a:spcBef>
            <a:spcAft>
              <a:spcPct val="35000"/>
            </a:spcAft>
            <a:buNone/>
          </a:pPr>
          <a:r>
            <a:rPr lang="en-GB" sz="2500" b="0" i="0" kern="1200" dirty="0"/>
            <a:t>Engage in enterprise, creating and selling products.   </a:t>
          </a:r>
          <a:endParaRPr lang="en-US" sz="2500" kern="1200" dirty="0"/>
        </a:p>
      </dsp:txBody>
      <dsp:txXfrm>
        <a:off x="1816103" y="1966151"/>
        <a:ext cx="4447536" cy="1572384"/>
      </dsp:txXfrm>
    </dsp:sp>
    <dsp:sp modelId="{50B9A6EE-8E9A-4EEC-85AE-8B2B9049E1D3}">
      <dsp:nvSpPr>
        <dsp:cNvPr id="0" name=""/>
        <dsp:cNvSpPr/>
      </dsp:nvSpPr>
      <dsp:spPr>
        <a:xfrm>
          <a:off x="0" y="3931632"/>
          <a:ext cx="6263640" cy="157238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EFA23F1-7CAC-4D07-9131-F44DAA99C7FB}">
      <dsp:nvSpPr>
        <dsp:cNvPr id="0" name=""/>
        <dsp:cNvSpPr/>
      </dsp:nvSpPr>
      <dsp:spPr>
        <a:xfrm>
          <a:off x="475646" y="4285418"/>
          <a:ext cx="864811" cy="864811"/>
        </a:xfrm>
        <a:prstGeom prst="rect">
          <a:avLst/>
        </a:prstGeom>
        <a:blipFill>
          <a:blip xmlns:r="http://schemas.openxmlformats.org/officeDocument/2006/relationships" r:embed="rId3" cstate="print">
            <a:extLst>
              <a:ext uri="{28A0092B-C50C-407E-A947-70E740481C1C}">
                <a14:useLocalDpi xmlns:a14="http://schemas.microsoft.com/office/drawing/2010/main" val="0"/>
              </a:ext>
            </a:extLst>
          </a:blip>
          <a:srcRect/>
          <a:stretch>
            <a:fillRect l="-32000" r="-32000"/>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8428B3A-0319-4455-B663-0CC89F2FE18D}">
      <dsp:nvSpPr>
        <dsp:cNvPr id="0" name=""/>
        <dsp:cNvSpPr/>
      </dsp:nvSpPr>
      <dsp:spPr>
        <a:xfrm>
          <a:off x="1816103" y="3931632"/>
          <a:ext cx="4447536" cy="15723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6411" tIns="166411" rIns="166411" bIns="166411" numCol="1" spcCol="1270" anchor="ctr" anchorCtr="0">
          <a:noAutofit/>
        </a:bodyPr>
        <a:lstStyle/>
        <a:p>
          <a:pPr marL="0" lvl="0" indent="0" algn="l" defTabSz="1111250">
            <a:lnSpc>
              <a:spcPct val="90000"/>
            </a:lnSpc>
            <a:spcBef>
              <a:spcPct val="0"/>
            </a:spcBef>
            <a:spcAft>
              <a:spcPct val="35000"/>
            </a:spcAft>
            <a:buNone/>
          </a:pPr>
          <a:r>
            <a:rPr lang="en-GB" sz="2500" b="0" i="0" kern="1200" dirty="0"/>
            <a:t>Create artwork that is displayed in an exhibition or hung in a gallery. </a:t>
          </a:r>
          <a:endParaRPr lang="en-GB" sz="2500" kern="1200" dirty="0"/>
        </a:p>
      </dsp:txBody>
      <dsp:txXfrm>
        <a:off x="1816103" y="3931632"/>
        <a:ext cx="4447536" cy="1572384"/>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230ED30-F1B3-43EF-B333-AA509D346A52}" type="datetimeFigureOut">
              <a:t>9/19/2025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E9AC998-281A-4EB7-9DC6-8C062006054B}" type="slidenum">
              <a:t>‹#›</a:t>
            </a:fld>
            <a:endParaRPr lang="en-US"/>
          </a:p>
        </p:txBody>
      </p:sp>
    </p:spTree>
    <p:extLst>
      <p:ext uri="{BB962C8B-B14F-4D97-AF65-F5344CB8AC3E}">
        <p14:creationId xmlns:p14="http://schemas.microsoft.com/office/powerpoint/2010/main" val="1201807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212121"/>
                </a:solidFill>
                <a:effectLst/>
                <a:latin typeface="Calibri" panose="020F0502020204030204" pitchFamily="34" charset="0"/>
              </a:rPr>
              <a:t>These activities aim to support the personal development of our children, readying them for life beyond primary school.</a:t>
            </a:r>
            <a:endParaRPr lang="en-GB" dirty="0"/>
          </a:p>
        </p:txBody>
      </p:sp>
      <p:sp>
        <p:nvSpPr>
          <p:cNvPr id="4" name="Slide Number Placeholder 3"/>
          <p:cNvSpPr>
            <a:spLocks noGrp="1"/>
          </p:cNvSpPr>
          <p:nvPr>
            <p:ph type="sldNum" sz="quarter" idx="5"/>
          </p:nvPr>
        </p:nvSpPr>
        <p:spPr/>
        <p:txBody>
          <a:bodyPr/>
          <a:lstStyle/>
          <a:p>
            <a:fld id="{6E9AC998-281A-4EB7-9DC6-8C062006054B}" type="slidenum">
              <a:rPr lang="en-GB" smtClean="0"/>
              <a:t>5</a:t>
            </a:fld>
            <a:endParaRPr lang="en-GB"/>
          </a:p>
        </p:txBody>
      </p:sp>
    </p:spTree>
    <p:extLst>
      <p:ext uri="{BB962C8B-B14F-4D97-AF65-F5344CB8AC3E}">
        <p14:creationId xmlns:p14="http://schemas.microsoft.com/office/powerpoint/2010/main" val="28886682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E9AC998-281A-4EB7-9DC6-8C062006054B}" type="slidenum">
              <a:rPr lang="en-GB" smtClean="0"/>
              <a:t>9</a:t>
            </a:fld>
            <a:endParaRPr lang="en-GB"/>
          </a:p>
        </p:txBody>
      </p:sp>
    </p:spTree>
    <p:extLst>
      <p:ext uri="{BB962C8B-B14F-4D97-AF65-F5344CB8AC3E}">
        <p14:creationId xmlns:p14="http://schemas.microsoft.com/office/powerpoint/2010/main" val="24194387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E9AC998-281A-4EB7-9DC6-8C062006054B}" type="slidenum">
              <a:rPr lang="en-GB" smtClean="0"/>
              <a:t>17</a:t>
            </a:fld>
            <a:endParaRPr lang="en-GB"/>
          </a:p>
        </p:txBody>
      </p:sp>
    </p:spTree>
    <p:extLst>
      <p:ext uri="{BB962C8B-B14F-4D97-AF65-F5344CB8AC3E}">
        <p14:creationId xmlns:p14="http://schemas.microsoft.com/office/powerpoint/2010/main" val="25619869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E9AC998-281A-4EB7-9DC6-8C062006054B}" type="slidenum">
              <a:rPr lang="en-GB" smtClean="0"/>
              <a:t>18</a:t>
            </a:fld>
            <a:endParaRPr lang="en-GB"/>
          </a:p>
        </p:txBody>
      </p:sp>
    </p:spTree>
    <p:extLst>
      <p:ext uri="{BB962C8B-B14F-4D97-AF65-F5344CB8AC3E}">
        <p14:creationId xmlns:p14="http://schemas.microsoft.com/office/powerpoint/2010/main" val="24318509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9/19/2025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9/19/2025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9/19/2025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9/19/2025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9/19/2025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9/19/2025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9/19/2025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9/19/2025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9/19/2025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9/19/2025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9/19/2025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2600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9/19/2025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jpeg"/><Relationship Id="rId7" Type="http://schemas.openxmlformats.org/officeDocument/2006/relationships/image" Target="../media/image21.jpeg"/><Relationship Id="rId2" Type="http://schemas.openxmlformats.org/officeDocument/2006/relationships/image" Target="../media/image16.jpeg"/><Relationship Id="rId1" Type="http://schemas.openxmlformats.org/officeDocument/2006/relationships/slideLayout" Target="../slideLayouts/slideLayout7.xml"/><Relationship Id="rId6" Type="http://schemas.openxmlformats.org/officeDocument/2006/relationships/image" Target="../media/image20.jpeg"/><Relationship Id="rId5" Type="http://schemas.openxmlformats.org/officeDocument/2006/relationships/image" Target="../media/image19.jpeg"/><Relationship Id="rId10" Type="http://schemas.openxmlformats.org/officeDocument/2006/relationships/image" Target="../media/image24.jpeg"/><Relationship Id="rId4" Type="http://schemas.openxmlformats.org/officeDocument/2006/relationships/image" Target="../media/image18.jpeg"/><Relationship Id="rId9" Type="http://schemas.openxmlformats.org/officeDocument/2006/relationships/image" Target="../media/image23.png"/></Relationships>
</file>

<file path=ppt/slides/_rels/slide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hyperlink" Target="https://www.gov.uk/government/collections/multiplication-tables-check"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6.png"/><Relationship Id="rId7" Type="http://schemas.openxmlformats.org/officeDocument/2006/relationships/hyperlink" Target="https://www.topmarks.co.uk/maths-games/hit-the-button" TargetMode="Externa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hyperlink" Target="https://www.topmarks.co.uk/maths-games/daily10" TargetMode="External"/><Relationship Id="rId5" Type="http://schemas.openxmlformats.org/officeDocument/2006/relationships/image" Target="../media/image28.png"/><Relationship Id="rId4" Type="http://schemas.openxmlformats.org/officeDocument/2006/relationships/image" Target="../media/image27.png"/></Relationships>
</file>

<file path=ppt/slides/_rels/slide1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4.xml"/><Relationship Id="rId4" Type="http://schemas.openxmlformats.org/officeDocument/2006/relationships/image" Target="../media/image32.jpeg"/></Relationships>
</file>

<file path=ppt/slides/_rels/slide11.xml.rels><?xml version="1.0" encoding="UTF-8" standalone="yes"?>
<Relationships xmlns="http://schemas.openxmlformats.org/package/2006/relationships"><Relationship Id="rId8" Type="http://schemas.openxmlformats.org/officeDocument/2006/relationships/image" Target="../media/image39.jpeg"/><Relationship Id="rId3" Type="http://schemas.openxmlformats.org/officeDocument/2006/relationships/image" Target="../media/image34.jpeg"/><Relationship Id="rId7" Type="http://schemas.openxmlformats.org/officeDocument/2006/relationships/image" Target="../media/image38.jpeg"/><Relationship Id="rId2" Type="http://schemas.openxmlformats.org/officeDocument/2006/relationships/image" Target="../media/image33.jpeg"/><Relationship Id="rId1" Type="http://schemas.openxmlformats.org/officeDocument/2006/relationships/slideLayout" Target="../slideLayouts/slideLayout7.xml"/><Relationship Id="rId6" Type="http://schemas.openxmlformats.org/officeDocument/2006/relationships/image" Target="../media/image37.jpeg"/><Relationship Id="rId5" Type="http://schemas.openxmlformats.org/officeDocument/2006/relationships/image" Target="../media/image36.jpeg"/><Relationship Id="rId4" Type="http://schemas.openxmlformats.org/officeDocument/2006/relationships/image" Target="../media/image35.jpeg"/></Relationships>
</file>

<file path=ppt/slides/_rels/slide1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hyperlink" Target="https://www.ladyj.kent.sch.uk/"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hyperlink" Target="https://www.ladyj.kent.sch.uk/" TargetMode="External"/><Relationship Id="rId1" Type="http://schemas.openxmlformats.org/officeDocument/2006/relationships/slideLayout" Target="../slideLayouts/slideLayout2.xml"/><Relationship Id="rId4" Type="http://schemas.openxmlformats.org/officeDocument/2006/relationships/image" Target="../media/image45.png"/></Relationships>
</file>

<file path=ppt/slides/_rels/slide17.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49.jpeg"/><Relationship Id="rId5" Type="http://schemas.openxmlformats.org/officeDocument/2006/relationships/image" Target="../media/image48.jpeg"/><Relationship Id="rId4" Type="http://schemas.openxmlformats.org/officeDocument/2006/relationships/image" Target="../media/image47.jpeg"/></Relationships>
</file>

<file path=ppt/slides/_rels/slide18.xml.rels><?xml version="1.0" encoding="UTF-8" standalone="yes"?>
<Relationships xmlns="http://schemas.openxmlformats.org/package/2006/relationships"><Relationship Id="rId3" Type="http://schemas.openxmlformats.org/officeDocument/2006/relationships/image" Target="../media/image50.jpeg"/><Relationship Id="rId7" Type="http://schemas.openxmlformats.org/officeDocument/2006/relationships/image" Target="../media/image54.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53.jpeg"/><Relationship Id="rId5" Type="http://schemas.openxmlformats.org/officeDocument/2006/relationships/image" Target="../media/image52.jpeg"/><Relationship Id="rId4" Type="http://schemas.openxmlformats.org/officeDocument/2006/relationships/image" Target="../media/image51.jpeg"/></Relationships>
</file>

<file path=ppt/slides/_rels/slide19.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png"/><Relationship Id="rId1" Type="http://schemas.openxmlformats.org/officeDocument/2006/relationships/slideLayout" Target="../slideLayouts/slideLayout7.xml"/><Relationship Id="rId4" Type="http://schemas.openxmlformats.org/officeDocument/2006/relationships/image" Target="../media/image57.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hyperlink" Target="mailto:k.weiss@ladyj.kent.sch.uk"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id="{86248471-7376-4B13-B7E6-893B16F4B6A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2500" y="0"/>
            <a:ext cx="10287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58730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6C1594-0DA3-460D-8565-CC61F3CC9C79}"/>
              </a:ext>
            </a:extLst>
          </p:cNvPr>
          <p:cNvSpPr>
            <a:spLocks noGrp="1"/>
          </p:cNvSpPr>
          <p:nvPr>
            <p:ph type="ctrTitle"/>
          </p:nvPr>
        </p:nvSpPr>
        <p:spPr>
          <a:xfrm>
            <a:off x="0" y="131975"/>
            <a:ext cx="11517198" cy="1054232"/>
          </a:xfrm>
        </p:spPr>
        <p:txBody>
          <a:bodyPr/>
          <a:lstStyle/>
          <a:p>
            <a:r>
              <a:rPr lang="en-GB" u="sng" dirty="0"/>
              <a:t>Adults working in Kingfisher Class</a:t>
            </a:r>
          </a:p>
        </p:txBody>
      </p:sp>
      <p:sp>
        <p:nvSpPr>
          <p:cNvPr id="11" name="TextBox 10">
            <a:extLst>
              <a:ext uri="{FF2B5EF4-FFF2-40B4-BE49-F238E27FC236}">
                <a16:creationId xmlns:a16="http://schemas.microsoft.com/office/drawing/2014/main" id="{D9F85A47-50FE-4194-86AE-88C42F6D5AE5}"/>
              </a:ext>
            </a:extLst>
          </p:cNvPr>
          <p:cNvSpPr txBox="1"/>
          <p:nvPr/>
        </p:nvSpPr>
        <p:spPr>
          <a:xfrm>
            <a:off x="164453" y="3545124"/>
            <a:ext cx="3022765" cy="400110"/>
          </a:xfrm>
          <a:prstGeom prst="rect">
            <a:avLst/>
          </a:prstGeom>
          <a:noFill/>
        </p:spPr>
        <p:txBody>
          <a:bodyPr wrap="square" rtlCol="0">
            <a:spAutoFit/>
          </a:bodyPr>
          <a:lstStyle/>
          <a:p>
            <a:r>
              <a:rPr lang="en-GB" sz="2000" dirty="0"/>
              <a:t>Mrs Boden – Class Teacher</a:t>
            </a:r>
          </a:p>
        </p:txBody>
      </p:sp>
      <p:sp>
        <p:nvSpPr>
          <p:cNvPr id="12" name="TextBox 11">
            <a:extLst>
              <a:ext uri="{FF2B5EF4-FFF2-40B4-BE49-F238E27FC236}">
                <a16:creationId xmlns:a16="http://schemas.microsoft.com/office/drawing/2014/main" id="{F24D4E46-9CAB-46E1-934B-5868156BC6C9}"/>
              </a:ext>
            </a:extLst>
          </p:cNvPr>
          <p:cNvSpPr txBox="1"/>
          <p:nvPr/>
        </p:nvSpPr>
        <p:spPr>
          <a:xfrm>
            <a:off x="3520488" y="5927723"/>
            <a:ext cx="1835454" cy="400110"/>
          </a:xfrm>
          <a:prstGeom prst="rect">
            <a:avLst/>
          </a:prstGeom>
          <a:noFill/>
        </p:spPr>
        <p:txBody>
          <a:bodyPr wrap="square" rtlCol="0">
            <a:spAutoFit/>
          </a:bodyPr>
          <a:lstStyle/>
          <a:p>
            <a:r>
              <a:rPr lang="en-GB" sz="2000" dirty="0"/>
              <a:t>Mrs Miles - TA</a:t>
            </a:r>
          </a:p>
        </p:txBody>
      </p:sp>
      <p:sp>
        <p:nvSpPr>
          <p:cNvPr id="13" name="TextBox 12">
            <a:extLst>
              <a:ext uri="{FF2B5EF4-FFF2-40B4-BE49-F238E27FC236}">
                <a16:creationId xmlns:a16="http://schemas.microsoft.com/office/drawing/2014/main" id="{CBE0AD12-CA36-4263-A239-330667760CD8}"/>
              </a:ext>
            </a:extLst>
          </p:cNvPr>
          <p:cNvSpPr txBox="1"/>
          <p:nvPr/>
        </p:nvSpPr>
        <p:spPr>
          <a:xfrm>
            <a:off x="9153044" y="6049654"/>
            <a:ext cx="2029456" cy="400110"/>
          </a:xfrm>
          <a:prstGeom prst="rect">
            <a:avLst/>
          </a:prstGeom>
          <a:noFill/>
        </p:spPr>
        <p:txBody>
          <a:bodyPr wrap="square" rtlCol="0">
            <a:spAutoFit/>
          </a:bodyPr>
          <a:lstStyle/>
          <a:p>
            <a:r>
              <a:rPr lang="en-GB" sz="2000" dirty="0"/>
              <a:t>Mrs Godden - TA</a:t>
            </a:r>
          </a:p>
        </p:txBody>
      </p:sp>
      <p:sp>
        <p:nvSpPr>
          <p:cNvPr id="9" name="TextBox 8">
            <a:extLst>
              <a:ext uri="{FF2B5EF4-FFF2-40B4-BE49-F238E27FC236}">
                <a16:creationId xmlns:a16="http://schemas.microsoft.com/office/drawing/2014/main" id="{2CFC6E2E-4506-4FD2-9B57-E44CEF1B9DB7}"/>
              </a:ext>
            </a:extLst>
          </p:cNvPr>
          <p:cNvSpPr txBox="1"/>
          <p:nvPr/>
        </p:nvSpPr>
        <p:spPr>
          <a:xfrm>
            <a:off x="6350367" y="3827928"/>
            <a:ext cx="2238162" cy="400110"/>
          </a:xfrm>
          <a:prstGeom prst="rect">
            <a:avLst/>
          </a:prstGeom>
          <a:noFill/>
        </p:spPr>
        <p:txBody>
          <a:bodyPr wrap="square" rtlCol="0">
            <a:spAutoFit/>
          </a:bodyPr>
          <a:lstStyle/>
          <a:p>
            <a:r>
              <a:rPr lang="en-GB" sz="2000" dirty="0"/>
              <a:t>Miss </a:t>
            </a:r>
            <a:r>
              <a:rPr lang="en-GB" sz="2000" dirty="0" err="1"/>
              <a:t>Farrin</a:t>
            </a:r>
            <a:r>
              <a:rPr lang="en-GB" sz="2000" dirty="0"/>
              <a:t> - TA</a:t>
            </a:r>
          </a:p>
        </p:txBody>
      </p:sp>
      <p:pic>
        <p:nvPicPr>
          <p:cNvPr id="19" name="Picture 18">
            <a:extLst>
              <a:ext uri="{FF2B5EF4-FFF2-40B4-BE49-F238E27FC236}">
                <a16:creationId xmlns:a16="http://schemas.microsoft.com/office/drawing/2014/main" id="{7B762083-935E-40C4-A1C4-BF8EBA4680B0}"/>
              </a:ext>
            </a:extLst>
          </p:cNvPr>
          <p:cNvPicPr>
            <a:picLocks noChangeAspect="1"/>
          </p:cNvPicPr>
          <p:nvPr/>
        </p:nvPicPr>
        <p:blipFill>
          <a:blip r:embed="rId2"/>
          <a:stretch>
            <a:fillRect/>
          </a:stretch>
        </p:blipFill>
        <p:spPr>
          <a:xfrm>
            <a:off x="9072963" y="3217776"/>
            <a:ext cx="1902148" cy="2662195"/>
          </a:xfrm>
          <a:prstGeom prst="rect">
            <a:avLst/>
          </a:prstGeom>
        </p:spPr>
      </p:pic>
      <p:pic>
        <p:nvPicPr>
          <p:cNvPr id="4" name="Picture 3">
            <a:extLst>
              <a:ext uri="{FF2B5EF4-FFF2-40B4-BE49-F238E27FC236}">
                <a16:creationId xmlns:a16="http://schemas.microsoft.com/office/drawing/2014/main" id="{57F7AFC3-4833-40E7-B5B0-B5C487389803}"/>
              </a:ext>
            </a:extLst>
          </p:cNvPr>
          <p:cNvPicPr>
            <a:picLocks noChangeAspect="1"/>
          </p:cNvPicPr>
          <p:nvPr/>
        </p:nvPicPr>
        <p:blipFill>
          <a:blip r:embed="rId3"/>
          <a:stretch>
            <a:fillRect/>
          </a:stretch>
        </p:blipFill>
        <p:spPr>
          <a:xfrm>
            <a:off x="555080" y="1297678"/>
            <a:ext cx="2005786" cy="2247446"/>
          </a:xfrm>
          <a:prstGeom prst="rect">
            <a:avLst/>
          </a:prstGeom>
        </p:spPr>
      </p:pic>
      <p:pic>
        <p:nvPicPr>
          <p:cNvPr id="8" name="Picture 7">
            <a:extLst>
              <a:ext uri="{FF2B5EF4-FFF2-40B4-BE49-F238E27FC236}">
                <a16:creationId xmlns:a16="http://schemas.microsoft.com/office/drawing/2014/main" id="{1A9BFC44-A23B-49F8-88BF-6BAF6B9AF745}"/>
              </a:ext>
            </a:extLst>
          </p:cNvPr>
          <p:cNvPicPr>
            <a:picLocks noChangeAspect="1"/>
          </p:cNvPicPr>
          <p:nvPr/>
        </p:nvPicPr>
        <p:blipFill>
          <a:blip r:embed="rId4"/>
          <a:stretch>
            <a:fillRect/>
          </a:stretch>
        </p:blipFill>
        <p:spPr>
          <a:xfrm>
            <a:off x="3346772" y="3387460"/>
            <a:ext cx="2009170" cy="2353205"/>
          </a:xfrm>
          <a:prstGeom prst="rect">
            <a:avLst/>
          </a:prstGeom>
        </p:spPr>
      </p:pic>
      <p:pic>
        <p:nvPicPr>
          <p:cNvPr id="14" name="Picture 13">
            <a:extLst>
              <a:ext uri="{FF2B5EF4-FFF2-40B4-BE49-F238E27FC236}">
                <a16:creationId xmlns:a16="http://schemas.microsoft.com/office/drawing/2014/main" id="{A95B6210-7744-432E-8A5C-92AB7B1A7777}"/>
              </a:ext>
            </a:extLst>
          </p:cNvPr>
          <p:cNvPicPr>
            <a:picLocks noChangeAspect="1"/>
          </p:cNvPicPr>
          <p:nvPr/>
        </p:nvPicPr>
        <p:blipFill>
          <a:blip r:embed="rId5"/>
          <a:stretch>
            <a:fillRect/>
          </a:stretch>
        </p:blipFill>
        <p:spPr>
          <a:xfrm>
            <a:off x="6428850" y="1330465"/>
            <a:ext cx="1593316" cy="2353205"/>
          </a:xfrm>
          <a:prstGeom prst="rect">
            <a:avLst/>
          </a:prstGeom>
        </p:spPr>
      </p:pic>
    </p:spTree>
    <p:extLst>
      <p:ext uri="{BB962C8B-B14F-4D97-AF65-F5344CB8AC3E}">
        <p14:creationId xmlns:p14="http://schemas.microsoft.com/office/powerpoint/2010/main" val="24902524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6C1594-0DA3-460D-8565-CC61F3CC9C79}"/>
              </a:ext>
            </a:extLst>
          </p:cNvPr>
          <p:cNvSpPr>
            <a:spLocks noGrp="1"/>
          </p:cNvSpPr>
          <p:nvPr>
            <p:ph type="ctrTitle"/>
          </p:nvPr>
        </p:nvSpPr>
        <p:spPr>
          <a:xfrm>
            <a:off x="0" y="131975"/>
            <a:ext cx="11517198" cy="1054232"/>
          </a:xfrm>
        </p:spPr>
        <p:txBody>
          <a:bodyPr>
            <a:normAutofit fontScale="90000"/>
          </a:bodyPr>
          <a:lstStyle/>
          <a:p>
            <a:r>
              <a:rPr lang="en-GB" u="sng" dirty="0"/>
              <a:t>Adults who may work in Kingfisher Class</a:t>
            </a:r>
          </a:p>
        </p:txBody>
      </p:sp>
      <p:sp>
        <p:nvSpPr>
          <p:cNvPr id="11" name="TextBox 10">
            <a:extLst>
              <a:ext uri="{FF2B5EF4-FFF2-40B4-BE49-F238E27FC236}">
                <a16:creationId xmlns:a16="http://schemas.microsoft.com/office/drawing/2014/main" id="{D9F85A47-50FE-4194-86AE-88C42F6D5AE5}"/>
              </a:ext>
            </a:extLst>
          </p:cNvPr>
          <p:cNvSpPr txBox="1"/>
          <p:nvPr/>
        </p:nvSpPr>
        <p:spPr>
          <a:xfrm>
            <a:off x="286112" y="3886071"/>
            <a:ext cx="2117722" cy="707886"/>
          </a:xfrm>
          <a:prstGeom prst="rect">
            <a:avLst/>
          </a:prstGeom>
          <a:noFill/>
        </p:spPr>
        <p:txBody>
          <a:bodyPr wrap="square" rtlCol="0">
            <a:spAutoFit/>
          </a:bodyPr>
          <a:lstStyle/>
          <a:p>
            <a:pPr algn="ctr"/>
            <a:r>
              <a:rPr lang="en-GB" sz="2000" dirty="0"/>
              <a:t>Miss Fuller </a:t>
            </a:r>
          </a:p>
          <a:p>
            <a:pPr algn="ctr"/>
            <a:r>
              <a:rPr lang="en-GB" sz="2000" dirty="0"/>
              <a:t>PE Teacher</a:t>
            </a:r>
          </a:p>
        </p:txBody>
      </p:sp>
      <p:pic>
        <p:nvPicPr>
          <p:cNvPr id="7" name="Picture 6">
            <a:extLst>
              <a:ext uri="{FF2B5EF4-FFF2-40B4-BE49-F238E27FC236}">
                <a16:creationId xmlns:a16="http://schemas.microsoft.com/office/drawing/2014/main" id="{88B1BEDC-4A3E-4703-879C-16F217A594DA}"/>
              </a:ext>
            </a:extLst>
          </p:cNvPr>
          <p:cNvPicPr>
            <a:picLocks noChangeAspect="1"/>
          </p:cNvPicPr>
          <p:nvPr/>
        </p:nvPicPr>
        <p:blipFill>
          <a:blip r:embed="rId2"/>
          <a:stretch>
            <a:fillRect/>
          </a:stretch>
        </p:blipFill>
        <p:spPr>
          <a:xfrm>
            <a:off x="3152973" y="1525662"/>
            <a:ext cx="1154337" cy="2360409"/>
          </a:xfrm>
          <a:prstGeom prst="rect">
            <a:avLst/>
          </a:prstGeom>
        </p:spPr>
      </p:pic>
      <p:sp>
        <p:nvSpPr>
          <p:cNvPr id="14" name="TextBox 13">
            <a:extLst>
              <a:ext uri="{FF2B5EF4-FFF2-40B4-BE49-F238E27FC236}">
                <a16:creationId xmlns:a16="http://schemas.microsoft.com/office/drawing/2014/main" id="{202D0BCC-BE8F-4189-AA7E-CF5863CCB488}"/>
              </a:ext>
            </a:extLst>
          </p:cNvPr>
          <p:cNvSpPr txBox="1"/>
          <p:nvPr/>
        </p:nvSpPr>
        <p:spPr>
          <a:xfrm>
            <a:off x="2697038" y="3886071"/>
            <a:ext cx="2117722" cy="707886"/>
          </a:xfrm>
          <a:prstGeom prst="rect">
            <a:avLst/>
          </a:prstGeom>
          <a:noFill/>
        </p:spPr>
        <p:txBody>
          <a:bodyPr wrap="square" rtlCol="0">
            <a:spAutoFit/>
          </a:bodyPr>
          <a:lstStyle/>
          <a:p>
            <a:pPr algn="ctr"/>
            <a:r>
              <a:rPr lang="en-GB" sz="2000" dirty="0"/>
              <a:t>Mrs Selwood</a:t>
            </a:r>
          </a:p>
          <a:p>
            <a:pPr algn="ctr"/>
            <a:r>
              <a:rPr lang="en-GB" sz="2000" dirty="0"/>
              <a:t>HLTA</a:t>
            </a:r>
          </a:p>
        </p:txBody>
      </p:sp>
      <p:pic>
        <p:nvPicPr>
          <p:cNvPr id="15" name="Picture 14">
            <a:extLst>
              <a:ext uri="{FF2B5EF4-FFF2-40B4-BE49-F238E27FC236}">
                <a16:creationId xmlns:a16="http://schemas.microsoft.com/office/drawing/2014/main" id="{4C8E9434-8D12-4394-98F1-2CF3119A8DF1}"/>
              </a:ext>
            </a:extLst>
          </p:cNvPr>
          <p:cNvPicPr>
            <a:picLocks noChangeAspect="1"/>
          </p:cNvPicPr>
          <p:nvPr/>
        </p:nvPicPr>
        <p:blipFill>
          <a:blip r:embed="rId3"/>
          <a:stretch>
            <a:fillRect/>
          </a:stretch>
        </p:blipFill>
        <p:spPr>
          <a:xfrm>
            <a:off x="5170348" y="1525662"/>
            <a:ext cx="1992955" cy="2084435"/>
          </a:xfrm>
          <a:prstGeom prst="rect">
            <a:avLst/>
          </a:prstGeom>
        </p:spPr>
      </p:pic>
      <p:sp>
        <p:nvSpPr>
          <p:cNvPr id="16" name="TextBox 15">
            <a:extLst>
              <a:ext uri="{FF2B5EF4-FFF2-40B4-BE49-F238E27FC236}">
                <a16:creationId xmlns:a16="http://schemas.microsoft.com/office/drawing/2014/main" id="{E759B646-A80C-4309-9631-3F812D23EF2E}"/>
              </a:ext>
            </a:extLst>
          </p:cNvPr>
          <p:cNvSpPr txBox="1"/>
          <p:nvPr/>
        </p:nvSpPr>
        <p:spPr>
          <a:xfrm>
            <a:off x="5107964" y="3674530"/>
            <a:ext cx="2117722" cy="707886"/>
          </a:xfrm>
          <a:prstGeom prst="rect">
            <a:avLst/>
          </a:prstGeom>
          <a:noFill/>
        </p:spPr>
        <p:txBody>
          <a:bodyPr wrap="square" rtlCol="0">
            <a:spAutoFit/>
          </a:bodyPr>
          <a:lstStyle/>
          <a:p>
            <a:pPr algn="ctr"/>
            <a:r>
              <a:rPr lang="en-GB" sz="2000" dirty="0"/>
              <a:t>Miss Weller</a:t>
            </a:r>
          </a:p>
          <a:p>
            <a:pPr algn="ctr"/>
            <a:r>
              <a:rPr lang="en-GB" sz="2000" dirty="0"/>
              <a:t>HLTA</a:t>
            </a:r>
          </a:p>
        </p:txBody>
      </p:sp>
      <p:pic>
        <p:nvPicPr>
          <p:cNvPr id="18" name="Picture 17">
            <a:extLst>
              <a:ext uri="{FF2B5EF4-FFF2-40B4-BE49-F238E27FC236}">
                <a16:creationId xmlns:a16="http://schemas.microsoft.com/office/drawing/2014/main" id="{EB313D5C-F173-4968-B74C-773660DB88B4}"/>
              </a:ext>
            </a:extLst>
          </p:cNvPr>
          <p:cNvPicPr>
            <a:picLocks noChangeAspect="1"/>
          </p:cNvPicPr>
          <p:nvPr/>
        </p:nvPicPr>
        <p:blipFill>
          <a:blip r:embed="rId4"/>
          <a:stretch>
            <a:fillRect/>
          </a:stretch>
        </p:blipFill>
        <p:spPr>
          <a:xfrm>
            <a:off x="7884692" y="1473943"/>
            <a:ext cx="1599426" cy="2245469"/>
          </a:xfrm>
          <a:prstGeom prst="rect">
            <a:avLst/>
          </a:prstGeom>
        </p:spPr>
      </p:pic>
      <p:sp>
        <p:nvSpPr>
          <p:cNvPr id="19" name="TextBox 18">
            <a:extLst>
              <a:ext uri="{FF2B5EF4-FFF2-40B4-BE49-F238E27FC236}">
                <a16:creationId xmlns:a16="http://schemas.microsoft.com/office/drawing/2014/main" id="{0573C533-34F6-4451-BD9D-252A194C4209}"/>
              </a:ext>
            </a:extLst>
          </p:cNvPr>
          <p:cNvSpPr txBox="1"/>
          <p:nvPr/>
        </p:nvSpPr>
        <p:spPr>
          <a:xfrm>
            <a:off x="7692018" y="3741369"/>
            <a:ext cx="2117722" cy="707886"/>
          </a:xfrm>
          <a:prstGeom prst="rect">
            <a:avLst/>
          </a:prstGeom>
          <a:noFill/>
        </p:spPr>
        <p:txBody>
          <a:bodyPr wrap="square" rtlCol="0">
            <a:spAutoFit/>
          </a:bodyPr>
          <a:lstStyle/>
          <a:p>
            <a:pPr algn="ctr"/>
            <a:r>
              <a:rPr lang="en-GB" sz="2000" dirty="0"/>
              <a:t>Mrs Roberts</a:t>
            </a:r>
          </a:p>
          <a:p>
            <a:pPr algn="ctr"/>
            <a:r>
              <a:rPr lang="en-GB" sz="2000" dirty="0"/>
              <a:t>HLTA</a:t>
            </a:r>
          </a:p>
        </p:txBody>
      </p:sp>
      <p:sp>
        <p:nvSpPr>
          <p:cNvPr id="23" name="TextBox 22">
            <a:extLst>
              <a:ext uri="{FF2B5EF4-FFF2-40B4-BE49-F238E27FC236}">
                <a16:creationId xmlns:a16="http://schemas.microsoft.com/office/drawing/2014/main" id="{ECC18DDD-1D73-49BE-92F1-09B790077EFC}"/>
              </a:ext>
            </a:extLst>
          </p:cNvPr>
          <p:cNvSpPr txBox="1"/>
          <p:nvPr/>
        </p:nvSpPr>
        <p:spPr>
          <a:xfrm>
            <a:off x="9809740" y="3763326"/>
            <a:ext cx="2117722" cy="707886"/>
          </a:xfrm>
          <a:prstGeom prst="rect">
            <a:avLst/>
          </a:prstGeom>
          <a:noFill/>
        </p:spPr>
        <p:txBody>
          <a:bodyPr wrap="square" rtlCol="0">
            <a:spAutoFit/>
          </a:bodyPr>
          <a:lstStyle/>
          <a:p>
            <a:pPr algn="ctr"/>
            <a:r>
              <a:rPr lang="en-GB" sz="2000" dirty="0"/>
              <a:t>Mr Connelly</a:t>
            </a:r>
          </a:p>
          <a:p>
            <a:pPr algn="ctr"/>
            <a:r>
              <a:rPr lang="en-GB" sz="2000" dirty="0"/>
              <a:t>Music Teacher</a:t>
            </a:r>
          </a:p>
        </p:txBody>
      </p:sp>
      <p:pic>
        <p:nvPicPr>
          <p:cNvPr id="4" name="Picture 3">
            <a:extLst>
              <a:ext uri="{FF2B5EF4-FFF2-40B4-BE49-F238E27FC236}">
                <a16:creationId xmlns:a16="http://schemas.microsoft.com/office/drawing/2014/main" id="{30839897-8F1A-4132-B549-379EEEC49FEB}"/>
              </a:ext>
            </a:extLst>
          </p:cNvPr>
          <p:cNvPicPr>
            <a:picLocks noChangeAspect="1"/>
          </p:cNvPicPr>
          <p:nvPr/>
        </p:nvPicPr>
        <p:blipFill>
          <a:blip r:embed="rId5"/>
          <a:stretch>
            <a:fillRect/>
          </a:stretch>
        </p:blipFill>
        <p:spPr>
          <a:xfrm>
            <a:off x="526817" y="1585479"/>
            <a:ext cx="1855443" cy="2266592"/>
          </a:xfrm>
          <a:prstGeom prst="rect">
            <a:avLst/>
          </a:prstGeom>
        </p:spPr>
      </p:pic>
      <p:pic>
        <p:nvPicPr>
          <p:cNvPr id="8" name="Picture 7">
            <a:extLst>
              <a:ext uri="{FF2B5EF4-FFF2-40B4-BE49-F238E27FC236}">
                <a16:creationId xmlns:a16="http://schemas.microsoft.com/office/drawing/2014/main" id="{11E5ECD6-747D-4EAD-99D2-F53622C2CB87}"/>
              </a:ext>
            </a:extLst>
          </p:cNvPr>
          <p:cNvPicPr>
            <a:picLocks noChangeAspect="1"/>
          </p:cNvPicPr>
          <p:nvPr/>
        </p:nvPicPr>
        <p:blipFill>
          <a:blip r:embed="rId6"/>
          <a:stretch>
            <a:fillRect/>
          </a:stretch>
        </p:blipFill>
        <p:spPr>
          <a:xfrm>
            <a:off x="10040561" y="1541570"/>
            <a:ext cx="1654765" cy="2177842"/>
          </a:xfrm>
          <a:prstGeom prst="rect">
            <a:avLst/>
          </a:prstGeom>
        </p:spPr>
      </p:pic>
    </p:spTree>
    <p:extLst>
      <p:ext uri="{BB962C8B-B14F-4D97-AF65-F5344CB8AC3E}">
        <p14:creationId xmlns:p14="http://schemas.microsoft.com/office/powerpoint/2010/main" val="37471326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2F8343A2-3717-4683-8830-1BA27783325A}"/>
              </a:ext>
            </a:extLst>
          </p:cNvPr>
          <p:cNvSpPr>
            <a:spLocks noGrp="1"/>
          </p:cNvSpPr>
          <p:nvPr>
            <p:ph type="title"/>
          </p:nvPr>
        </p:nvSpPr>
        <p:spPr>
          <a:xfrm>
            <a:off x="838200" y="365125"/>
            <a:ext cx="10515600" cy="1325563"/>
          </a:xfrm>
        </p:spPr>
        <p:txBody>
          <a:bodyPr>
            <a:normAutofit/>
          </a:bodyPr>
          <a:lstStyle/>
          <a:p>
            <a:pPr algn="ctr"/>
            <a:r>
              <a:rPr lang="en-GB" u="sng" dirty="0"/>
              <a:t>Phase Leader</a:t>
            </a:r>
          </a:p>
        </p:txBody>
      </p:sp>
      <p:pic>
        <p:nvPicPr>
          <p:cNvPr id="8" name="Picture 7">
            <a:extLst>
              <a:ext uri="{FF2B5EF4-FFF2-40B4-BE49-F238E27FC236}">
                <a16:creationId xmlns:a16="http://schemas.microsoft.com/office/drawing/2014/main" id="{74180AEA-868D-4049-A2B5-5671E48C00F3}"/>
              </a:ext>
            </a:extLst>
          </p:cNvPr>
          <p:cNvPicPr>
            <a:picLocks noChangeAspect="1"/>
          </p:cNvPicPr>
          <p:nvPr/>
        </p:nvPicPr>
        <p:blipFill>
          <a:blip r:embed="rId2"/>
          <a:stretch>
            <a:fillRect/>
          </a:stretch>
        </p:blipFill>
        <p:spPr>
          <a:xfrm>
            <a:off x="4455427" y="1579979"/>
            <a:ext cx="3281145" cy="4351339"/>
          </a:xfrm>
          <a:prstGeom prst="rect">
            <a:avLst/>
          </a:prstGeom>
        </p:spPr>
      </p:pic>
      <p:sp>
        <p:nvSpPr>
          <p:cNvPr id="10" name="TextBox 9">
            <a:extLst>
              <a:ext uri="{FF2B5EF4-FFF2-40B4-BE49-F238E27FC236}">
                <a16:creationId xmlns:a16="http://schemas.microsoft.com/office/drawing/2014/main" id="{209E0E04-28F6-493D-89F2-D4ADD2C9ADF9}"/>
              </a:ext>
            </a:extLst>
          </p:cNvPr>
          <p:cNvSpPr txBox="1"/>
          <p:nvPr/>
        </p:nvSpPr>
        <p:spPr>
          <a:xfrm>
            <a:off x="4969327" y="5995110"/>
            <a:ext cx="2117722" cy="400110"/>
          </a:xfrm>
          <a:prstGeom prst="rect">
            <a:avLst/>
          </a:prstGeom>
          <a:noFill/>
        </p:spPr>
        <p:txBody>
          <a:bodyPr wrap="square" rtlCol="0">
            <a:spAutoFit/>
          </a:bodyPr>
          <a:lstStyle/>
          <a:p>
            <a:pPr algn="ctr"/>
            <a:r>
              <a:rPr lang="en-GB" sz="2000" dirty="0"/>
              <a:t>Mrs Kemp</a:t>
            </a:r>
          </a:p>
        </p:txBody>
      </p:sp>
    </p:spTree>
    <p:extLst>
      <p:ext uri="{BB962C8B-B14F-4D97-AF65-F5344CB8AC3E}">
        <p14:creationId xmlns:p14="http://schemas.microsoft.com/office/powerpoint/2010/main" val="11734828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819A166-7571-4003-A6B8-B62034C3ED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093209"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291A4C3-F7BB-49E2-8995-7DD2F5EF2EC7}"/>
              </a:ext>
            </a:extLst>
          </p:cNvPr>
          <p:cNvSpPr>
            <a:spLocks noGrp="1"/>
          </p:cNvSpPr>
          <p:nvPr>
            <p:ph type="title"/>
          </p:nvPr>
        </p:nvSpPr>
        <p:spPr>
          <a:xfrm>
            <a:off x="157095" y="233892"/>
            <a:ext cx="4773124" cy="6515699"/>
          </a:xfrm>
        </p:spPr>
        <p:txBody>
          <a:bodyPr>
            <a:normAutofit fontScale="90000"/>
          </a:bodyPr>
          <a:lstStyle/>
          <a:p>
            <a:pPr algn="l" rtl="0" fontAlgn="base"/>
            <a:r>
              <a:rPr lang="en-GB" sz="6000" dirty="0">
                <a:solidFill>
                  <a:schemeClr val="bg1"/>
                </a:solidFill>
              </a:rPr>
              <a:t>Lady J Legacy</a:t>
            </a:r>
            <a:br>
              <a:rPr lang="en-GB" sz="6000" dirty="0">
                <a:solidFill>
                  <a:schemeClr val="bg1"/>
                </a:solidFill>
              </a:rPr>
            </a:br>
            <a:r>
              <a:rPr lang="en-GB" sz="2700" b="0" i="0" dirty="0">
                <a:solidFill>
                  <a:schemeClr val="bg1"/>
                </a:solidFill>
                <a:effectLst/>
                <a:latin typeface="Calibri" panose="020F0502020204030204" pitchFamily="34" charset="0"/>
              </a:rPr>
              <a:t>At Lady Joanna Thornhill, we strive for the very best for our children, offering an education for the head, heart and hand that includes a wealth of opportunities and experiences to help develop our pupils and prepare them for their next steps in life.   </a:t>
            </a:r>
            <a:br>
              <a:rPr lang="en-GB" sz="4000" b="0" i="0" dirty="0">
                <a:solidFill>
                  <a:schemeClr val="bg1"/>
                </a:solidFill>
                <a:effectLst/>
                <a:latin typeface="Segoe UI" panose="020B0502040204020203" pitchFamily="34" charset="0"/>
              </a:rPr>
            </a:br>
            <a:r>
              <a:rPr lang="en-GB" sz="2700" b="0" i="0" dirty="0">
                <a:solidFill>
                  <a:schemeClr val="bg1"/>
                </a:solidFill>
                <a:effectLst/>
                <a:latin typeface="Segoe UI" panose="020B0502040204020203" pitchFamily="34" charset="0"/>
              </a:rPr>
              <a:t> </a:t>
            </a:r>
            <a:br>
              <a:rPr lang="en-GB" sz="4000" b="0" i="0" dirty="0">
                <a:solidFill>
                  <a:schemeClr val="bg1"/>
                </a:solidFill>
                <a:effectLst/>
                <a:latin typeface="Segoe UI" panose="020B0502040204020203" pitchFamily="34" charset="0"/>
              </a:rPr>
            </a:br>
            <a:r>
              <a:rPr lang="en-GB" sz="2700" b="0" i="0" dirty="0">
                <a:solidFill>
                  <a:schemeClr val="bg1"/>
                </a:solidFill>
                <a:effectLst/>
                <a:latin typeface="Calibri" panose="020F0502020204030204" pitchFamily="34" charset="0"/>
              </a:rPr>
              <a:t>As part of this we have developed the </a:t>
            </a:r>
            <a:r>
              <a:rPr lang="en-GB" sz="2700" b="0" i="1" dirty="0">
                <a:solidFill>
                  <a:schemeClr val="bg1"/>
                </a:solidFill>
                <a:effectLst/>
                <a:latin typeface="Calibri" panose="020F0502020204030204" pitchFamily="34" charset="0"/>
              </a:rPr>
              <a:t>Lady Joanna Legacy</a:t>
            </a:r>
            <a:r>
              <a:rPr lang="en-GB" sz="2700" b="0" i="0" dirty="0">
                <a:solidFill>
                  <a:schemeClr val="bg1"/>
                </a:solidFill>
                <a:effectLst/>
                <a:latin typeface="Calibri" panose="020F0502020204030204" pitchFamily="34" charset="0"/>
              </a:rPr>
              <a:t>. This is a series of opportunities and experiences that we pledge to ensure all children who attend Lady Joanna are able to access and enjoy during their time at school.</a:t>
            </a:r>
            <a:br>
              <a:rPr lang="en-GB" sz="2800" b="0" i="0" dirty="0">
                <a:solidFill>
                  <a:srgbClr val="000000"/>
                </a:solidFill>
                <a:effectLst/>
                <a:latin typeface="Segoe UI" panose="020B0502040204020203" pitchFamily="34" charset="0"/>
              </a:rPr>
            </a:br>
            <a:endParaRPr lang="en-GB" sz="6000" dirty="0">
              <a:solidFill>
                <a:schemeClr val="bg1"/>
              </a:solidFill>
              <a:cs typeface="Calibri Light"/>
            </a:endParaRPr>
          </a:p>
        </p:txBody>
      </p:sp>
      <p:graphicFrame>
        <p:nvGraphicFramePr>
          <p:cNvPr id="5" name="Content Placeholder 2">
            <a:extLst>
              <a:ext uri="{FF2B5EF4-FFF2-40B4-BE49-F238E27FC236}">
                <a16:creationId xmlns:a16="http://schemas.microsoft.com/office/drawing/2014/main" id="{61F65E23-6105-4D01-D82F-67BB43D66EF7}"/>
              </a:ext>
            </a:extLst>
          </p:cNvPr>
          <p:cNvGraphicFramePr>
            <a:graphicFrameLocks noGrp="1"/>
          </p:cNvGraphicFramePr>
          <p:nvPr>
            <p:ph idx="1"/>
            <p:extLst>
              <p:ext uri="{D42A27DB-BD31-4B8C-83A1-F6EECF244321}">
                <p14:modId xmlns:p14="http://schemas.microsoft.com/office/powerpoint/2010/main" val="454446775"/>
              </p:ext>
            </p:extLst>
          </p:nvPr>
        </p:nvGraphicFramePr>
        <p:xfrm>
          <a:off x="5468389" y="620392"/>
          <a:ext cx="6263640" cy="55046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xtBox 2">
            <a:extLst>
              <a:ext uri="{FF2B5EF4-FFF2-40B4-BE49-F238E27FC236}">
                <a16:creationId xmlns:a16="http://schemas.microsoft.com/office/drawing/2014/main" id="{1BEEDA6F-1361-4678-BCE5-E39E7977F7B3}"/>
              </a:ext>
            </a:extLst>
          </p:cNvPr>
          <p:cNvSpPr txBox="1"/>
          <p:nvPr/>
        </p:nvSpPr>
        <p:spPr>
          <a:xfrm>
            <a:off x="5305400" y="97172"/>
            <a:ext cx="5637229" cy="584775"/>
          </a:xfrm>
          <a:prstGeom prst="rect">
            <a:avLst/>
          </a:prstGeom>
          <a:noFill/>
        </p:spPr>
        <p:txBody>
          <a:bodyPr wrap="square" rtlCol="0">
            <a:spAutoFit/>
          </a:bodyPr>
          <a:lstStyle/>
          <a:p>
            <a:r>
              <a:rPr lang="en-GB" sz="3200" dirty="0"/>
              <a:t>The Lady J Legacy in Year Four:</a:t>
            </a:r>
          </a:p>
        </p:txBody>
      </p:sp>
    </p:spTree>
    <p:extLst>
      <p:ext uri="{BB962C8B-B14F-4D97-AF65-F5344CB8AC3E}">
        <p14:creationId xmlns:p14="http://schemas.microsoft.com/office/powerpoint/2010/main" val="25227190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AE2496E-A798-4859-99CD-EF493A9F1E0B}"/>
              </a:ext>
            </a:extLst>
          </p:cNvPr>
          <p:cNvPicPr>
            <a:picLocks noChangeAspect="1"/>
          </p:cNvPicPr>
          <p:nvPr/>
        </p:nvPicPr>
        <p:blipFill>
          <a:blip r:embed="rId2"/>
          <a:stretch>
            <a:fillRect/>
          </a:stretch>
        </p:blipFill>
        <p:spPr>
          <a:xfrm>
            <a:off x="232822" y="706304"/>
            <a:ext cx="11726355" cy="6022970"/>
          </a:xfrm>
          <a:prstGeom prst="rect">
            <a:avLst/>
          </a:prstGeom>
        </p:spPr>
      </p:pic>
      <p:sp>
        <p:nvSpPr>
          <p:cNvPr id="6" name="TextBox 5">
            <a:extLst>
              <a:ext uri="{FF2B5EF4-FFF2-40B4-BE49-F238E27FC236}">
                <a16:creationId xmlns:a16="http://schemas.microsoft.com/office/drawing/2014/main" id="{232F2817-8FAE-4F33-9099-FA55F1A1DEF6}"/>
              </a:ext>
            </a:extLst>
          </p:cNvPr>
          <p:cNvSpPr txBox="1"/>
          <p:nvPr/>
        </p:nvSpPr>
        <p:spPr>
          <a:xfrm>
            <a:off x="3579179" y="0"/>
            <a:ext cx="5033639" cy="707886"/>
          </a:xfrm>
          <a:prstGeom prst="rect">
            <a:avLst/>
          </a:prstGeom>
          <a:solidFill>
            <a:srgbClr val="FFFF00"/>
          </a:solidFill>
        </p:spPr>
        <p:txBody>
          <a:bodyPr wrap="square" rtlCol="0">
            <a:spAutoFit/>
          </a:bodyPr>
          <a:lstStyle/>
          <a:p>
            <a:r>
              <a:rPr lang="en-GB" sz="4000" b="1" u="sng" dirty="0"/>
              <a:t>YR4 Maths Curriculum</a:t>
            </a:r>
          </a:p>
        </p:txBody>
      </p:sp>
    </p:spTree>
    <p:extLst>
      <p:ext uri="{BB962C8B-B14F-4D97-AF65-F5344CB8AC3E}">
        <p14:creationId xmlns:p14="http://schemas.microsoft.com/office/powerpoint/2010/main" val="5148176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452A2AF-01F5-21B2-FFE0-B57E8E6CE183}"/>
              </a:ext>
            </a:extLst>
          </p:cNvPr>
          <p:cNvSpPr txBox="1"/>
          <p:nvPr/>
        </p:nvSpPr>
        <p:spPr>
          <a:xfrm>
            <a:off x="971909" y="552090"/>
            <a:ext cx="5124091" cy="1200329"/>
          </a:xfrm>
          <a:prstGeom prst="rect">
            <a:avLst/>
          </a:prstGeom>
          <a:noFill/>
        </p:spPr>
        <p:txBody>
          <a:bodyPr wrap="square" rtlCol="0">
            <a:spAutoFit/>
          </a:bodyPr>
          <a:lstStyle/>
          <a:p>
            <a:r>
              <a:rPr lang="en-GB" sz="3600" b="1" u="sng" dirty="0">
                <a:latin typeface="Comic Sans MS" panose="030F0702030302020204" pitchFamily="66" charset="0"/>
              </a:rPr>
              <a:t>The Curriculum - Maths</a:t>
            </a:r>
          </a:p>
        </p:txBody>
      </p:sp>
      <p:pic>
        <p:nvPicPr>
          <p:cNvPr id="2050" name="Picture 2" descr="Amazon.com: edxeducation Four Color Plastic Base Ten Set - 121 Pieces -  Hands-on Math Manipulative for Kids - Teach Number Concepts, Place Value  and Measurement - Math Learning Tools for Kids : Toys &amp; Games">
            <a:extLst>
              <a:ext uri="{FF2B5EF4-FFF2-40B4-BE49-F238E27FC236}">
                <a16:creationId xmlns:a16="http://schemas.microsoft.com/office/drawing/2014/main" id="{C11D8317-8A5C-F158-85EB-8C3E552070C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63833" y="442375"/>
            <a:ext cx="1984075" cy="1984075"/>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a:extLst>
              <a:ext uri="{FF2B5EF4-FFF2-40B4-BE49-F238E27FC236}">
                <a16:creationId xmlns:a16="http://schemas.microsoft.com/office/drawing/2014/main" id="{6A67301C-0612-4FAE-95F9-AE208B2B3D0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6812" y="2001463"/>
            <a:ext cx="4124325" cy="17145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E1367272 - Rekenrek Counting Frame | Findel Education">
            <a:extLst>
              <a:ext uri="{FF2B5EF4-FFF2-40B4-BE49-F238E27FC236}">
                <a16:creationId xmlns:a16="http://schemas.microsoft.com/office/drawing/2014/main" id="{92613649-1246-40A5-9560-53A60518849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110271" y="525563"/>
            <a:ext cx="1949536" cy="194953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KS2 Maths Money - Teaching resources">
            <a:extLst>
              <a:ext uri="{FF2B5EF4-FFF2-40B4-BE49-F238E27FC236}">
                <a16:creationId xmlns:a16="http://schemas.microsoft.com/office/drawing/2014/main" id="{61DB245D-BEE9-4C40-BD24-E13045027C3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6812" y="4235460"/>
            <a:ext cx="2466975" cy="184785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3D Shape Properties Display Posters - Australian Maths Resource">
            <a:extLst>
              <a:ext uri="{FF2B5EF4-FFF2-40B4-BE49-F238E27FC236}">
                <a16:creationId xmlns:a16="http://schemas.microsoft.com/office/drawing/2014/main" id="{2F247C46-D603-4B9D-A2A2-BAC23FE52DA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159838" y="4714875"/>
            <a:ext cx="4286250" cy="2143125"/>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Teaching Fractions KS2: A Guide For Primary School Teachers">
            <a:extLst>
              <a:ext uri="{FF2B5EF4-FFF2-40B4-BE49-F238E27FC236}">
                <a16:creationId xmlns:a16="http://schemas.microsoft.com/office/drawing/2014/main" id="{7FB99FAE-907D-475E-BC21-7D48B33B498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613500" y="351579"/>
            <a:ext cx="2133600" cy="2143125"/>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What is a pictogram? | TheSchoolRun">
            <a:extLst>
              <a:ext uri="{FF2B5EF4-FFF2-40B4-BE49-F238E27FC236}">
                <a16:creationId xmlns:a16="http://schemas.microsoft.com/office/drawing/2014/main" id="{FA757392-8C42-4E5E-8051-205E5A3374E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343652" y="2783726"/>
            <a:ext cx="2771775" cy="1647825"/>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Telling the Time - KS1 Teaching Clock Poster (teacher made)">
            <a:extLst>
              <a:ext uri="{FF2B5EF4-FFF2-40B4-BE49-F238E27FC236}">
                <a16:creationId xmlns:a16="http://schemas.microsoft.com/office/drawing/2014/main" id="{7DEC1CB0-58E7-46F3-ABCB-5BF2C8D91BC0}"/>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r="32127"/>
          <a:stretch/>
        </p:blipFill>
        <p:spPr bwMode="auto">
          <a:xfrm>
            <a:off x="8472129" y="2847552"/>
            <a:ext cx="2055828" cy="1514475"/>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Measurement Poster KS1 | Apple For The Teacher Ltd">
            <a:extLst>
              <a:ext uri="{FF2B5EF4-FFF2-40B4-BE49-F238E27FC236}">
                <a16:creationId xmlns:a16="http://schemas.microsoft.com/office/drawing/2014/main" id="{4DD49058-D95C-414B-AAF4-EA654E46681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426810" y="4714875"/>
            <a:ext cx="2333625" cy="19621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10221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C41A2F-2B67-60AB-2392-D9C09222AE37}"/>
              </a:ext>
            </a:extLst>
          </p:cNvPr>
          <p:cNvSpPr>
            <a:spLocks noGrp="1"/>
          </p:cNvSpPr>
          <p:nvPr>
            <p:ph type="title"/>
          </p:nvPr>
        </p:nvSpPr>
        <p:spPr/>
        <p:txBody>
          <a:bodyPr/>
          <a:lstStyle/>
          <a:p>
            <a:r>
              <a:rPr lang="en-US" dirty="0">
                <a:cs typeface="Calibri Light"/>
              </a:rPr>
              <a:t>Multiplication check</a:t>
            </a:r>
            <a:endParaRPr lang="en-US" dirty="0"/>
          </a:p>
        </p:txBody>
      </p:sp>
      <p:sp>
        <p:nvSpPr>
          <p:cNvPr id="3" name="Content Placeholder 2">
            <a:extLst>
              <a:ext uri="{FF2B5EF4-FFF2-40B4-BE49-F238E27FC236}">
                <a16:creationId xmlns:a16="http://schemas.microsoft.com/office/drawing/2014/main" id="{0622B90B-C92E-0F33-17F8-F42B1E36AB0F}"/>
              </a:ext>
            </a:extLst>
          </p:cNvPr>
          <p:cNvSpPr>
            <a:spLocks noGrp="1"/>
          </p:cNvSpPr>
          <p:nvPr>
            <p:ph idx="1"/>
          </p:nvPr>
        </p:nvSpPr>
        <p:spPr>
          <a:xfrm>
            <a:off x="827762" y="1418529"/>
            <a:ext cx="10515600" cy="4351338"/>
          </a:xfrm>
        </p:spPr>
        <p:txBody>
          <a:bodyPr vert="horz" lIns="91440" tIns="45720" rIns="91440" bIns="45720" rtlCol="0" anchor="t">
            <a:normAutofit/>
          </a:bodyPr>
          <a:lstStyle/>
          <a:p>
            <a:r>
              <a:rPr lang="en-US" dirty="0">
                <a:ea typeface="+mn-lt"/>
                <a:cs typeface="+mn-lt"/>
                <a:hlinkClick r:id="rId2"/>
              </a:rPr>
              <a:t>Multiplication tables check - GOV.UK (www.gov.uk)</a:t>
            </a:r>
          </a:p>
          <a:p>
            <a:endParaRPr lang="en-US" dirty="0">
              <a:cs typeface="Calibri"/>
            </a:endParaRPr>
          </a:p>
        </p:txBody>
      </p:sp>
      <p:pic>
        <p:nvPicPr>
          <p:cNvPr id="6" name="Picture 5">
            <a:extLst>
              <a:ext uri="{FF2B5EF4-FFF2-40B4-BE49-F238E27FC236}">
                <a16:creationId xmlns:a16="http://schemas.microsoft.com/office/drawing/2014/main" id="{15047831-C740-4393-8947-71DB77C50EC5}"/>
              </a:ext>
            </a:extLst>
          </p:cNvPr>
          <p:cNvPicPr>
            <a:picLocks noChangeAspect="1"/>
          </p:cNvPicPr>
          <p:nvPr/>
        </p:nvPicPr>
        <p:blipFill>
          <a:blip r:embed="rId3"/>
          <a:stretch>
            <a:fillRect/>
          </a:stretch>
        </p:blipFill>
        <p:spPr>
          <a:xfrm>
            <a:off x="838200" y="2372189"/>
            <a:ext cx="9954472" cy="3229841"/>
          </a:xfrm>
          <a:prstGeom prst="rect">
            <a:avLst/>
          </a:prstGeom>
        </p:spPr>
      </p:pic>
    </p:spTree>
    <p:extLst>
      <p:ext uri="{BB962C8B-B14F-4D97-AF65-F5344CB8AC3E}">
        <p14:creationId xmlns:p14="http://schemas.microsoft.com/office/powerpoint/2010/main" val="22576706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981BA485-1015-1E99-6FED-7BA7DABAF609}"/>
              </a:ext>
            </a:extLst>
          </p:cNvPr>
          <p:cNvPicPr>
            <a:picLocks noChangeAspect="1"/>
          </p:cNvPicPr>
          <p:nvPr/>
        </p:nvPicPr>
        <p:blipFill>
          <a:blip r:embed="rId3"/>
          <a:stretch>
            <a:fillRect/>
          </a:stretch>
        </p:blipFill>
        <p:spPr>
          <a:xfrm>
            <a:off x="1132131" y="4950208"/>
            <a:ext cx="5127825" cy="1037544"/>
          </a:xfrm>
          <a:prstGeom prst="rect">
            <a:avLst/>
          </a:prstGeom>
        </p:spPr>
      </p:pic>
      <p:pic>
        <p:nvPicPr>
          <p:cNvPr id="4" name="Picture 4" descr="Timeline&#10;&#10;Description automatically generated">
            <a:extLst>
              <a:ext uri="{FF2B5EF4-FFF2-40B4-BE49-F238E27FC236}">
                <a16:creationId xmlns:a16="http://schemas.microsoft.com/office/drawing/2014/main" id="{291803BF-E9CD-E0BD-9EFC-BB96817937A7}"/>
              </a:ext>
            </a:extLst>
          </p:cNvPr>
          <p:cNvPicPr>
            <a:picLocks noChangeAspect="1"/>
          </p:cNvPicPr>
          <p:nvPr/>
        </p:nvPicPr>
        <p:blipFill>
          <a:blip r:embed="rId4"/>
          <a:stretch>
            <a:fillRect/>
          </a:stretch>
        </p:blipFill>
        <p:spPr>
          <a:xfrm>
            <a:off x="7175403" y="1459682"/>
            <a:ext cx="4216235" cy="1543401"/>
          </a:xfrm>
          <a:prstGeom prst="rect">
            <a:avLst/>
          </a:prstGeom>
        </p:spPr>
      </p:pic>
      <p:pic>
        <p:nvPicPr>
          <p:cNvPr id="5" name="Picture 5" descr="Graphical user interface&#10;&#10;Description automatically generated">
            <a:extLst>
              <a:ext uri="{FF2B5EF4-FFF2-40B4-BE49-F238E27FC236}">
                <a16:creationId xmlns:a16="http://schemas.microsoft.com/office/drawing/2014/main" id="{D9CDDAD0-FB9D-5ED4-336E-D21161ECB847}"/>
              </a:ext>
            </a:extLst>
          </p:cNvPr>
          <p:cNvPicPr>
            <a:picLocks noChangeAspect="1"/>
          </p:cNvPicPr>
          <p:nvPr/>
        </p:nvPicPr>
        <p:blipFill>
          <a:blip r:embed="rId5"/>
          <a:stretch>
            <a:fillRect/>
          </a:stretch>
        </p:blipFill>
        <p:spPr>
          <a:xfrm>
            <a:off x="7236939" y="4506542"/>
            <a:ext cx="3961426" cy="1480680"/>
          </a:xfrm>
          <a:prstGeom prst="rect">
            <a:avLst/>
          </a:prstGeom>
        </p:spPr>
      </p:pic>
      <p:sp>
        <p:nvSpPr>
          <p:cNvPr id="6" name="TextBox 5">
            <a:extLst>
              <a:ext uri="{FF2B5EF4-FFF2-40B4-BE49-F238E27FC236}">
                <a16:creationId xmlns:a16="http://schemas.microsoft.com/office/drawing/2014/main" id="{7A779574-6C2B-8D7D-7036-8C4DF642CF56}"/>
              </a:ext>
            </a:extLst>
          </p:cNvPr>
          <p:cNvSpPr txBox="1"/>
          <p:nvPr/>
        </p:nvSpPr>
        <p:spPr>
          <a:xfrm>
            <a:off x="7265251" y="6104643"/>
            <a:ext cx="27432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hlinkClick r:id="rId6"/>
              </a:rPr>
              <a:t>Daily 10 - Mental </a:t>
            </a:r>
            <a:r>
              <a:rPr lang="en-US" dirty="0" err="1">
                <a:hlinkClick r:id="rId6"/>
              </a:rPr>
              <a:t>Maths</a:t>
            </a:r>
            <a:r>
              <a:rPr lang="en-US" dirty="0">
                <a:hlinkClick r:id="rId6"/>
              </a:rPr>
              <a:t> Challenge - </a:t>
            </a:r>
            <a:r>
              <a:rPr lang="en-US" dirty="0" err="1">
                <a:hlinkClick r:id="rId6"/>
              </a:rPr>
              <a:t>Topmarks</a:t>
            </a:r>
            <a:endParaRPr lang="en-US" dirty="0"/>
          </a:p>
        </p:txBody>
      </p:sp>
      <p:sp>
        <p:nvSpPr>
          <p:cNvPr id="7" name="TextBox 6">
            <a:extLst>
              <a:ext uri="{FF2B5EF4-FFF2-40B4-BE49-F238E27FC236}">
                <a16:creationId xmlns:a16="http://schemas.microsoft.com/office/drawing/2014/main" id="{29FDB8E3-DE1C-DD6D-0D7A-02301D9B56E4}"/>
              </a:ext>
            </a:extLst>
          </p:cNvPr>
          <p:cNvSpPr txBox="1"/>
          <p:nvPr/>
        </p:nvSpPr>
        <p:spPr>
          <a:xfrm>
            <a:off x="7175403" y="3217124"/>
            <a:ext cx="2743200"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hlinkClick r:id="rId7"/>
              </a:rPr>
              <a:t>Hit the Button - Quick fire </a:t>
            </a:r>
            <a:r>
              <a:rPr lang="en-US" dirty="0" err="1">
                <a:hlinkClick r:id="rId7"/>
              </a:rPr>
              <a:t>maths</a:t>
            </a:r>
            <a:r>
              <a:rPr lang="en-US" dirty="0">
                <a:hlinkClick r:id="rId7"/>
              </a:rPr>
              <a:t> </a:t>
            </a:r>
            <a:r>
              <a:rPr lang="en-US" dirty="0" err="1">
                <a:hlinkClick r:id="rId7"/>
              </a:rPr>
              <a:t>practise</a:t>
            </a:r>
            <a:r>
              <a:rPr lang="en-US" dirty="0">
                <a:hlinkClick r:id="rId7"/>
              </a:rPr>
              <a:t> for 6-11 year </a:t>
            </a:r>
            <a:r>
              <a:rPr lang="en-US" dirty="0" err="1">
                <a:hlinkClick r:id="rId7"/>
              </a:rPr>
              <a:t>olds</a:t>
            </a:r>
            <a:r>
              <a:rPr lang="en-US" dirty="0">
                <a:hlinkClick r:id="rId7"/>
              </a:rPr>
              <a:t> (topmarks.co.uk)</a:t>
            </a:r>
            <a:endParaRPr lang="en-US" dirty="0"/>
          </a:p>
        </p:txBody>
      </p:sp>
      <p:pic>
        <p:nvPicPr>
          <p:cNvPr id="9" name="Picture 8">
            <a:extLst>
              <a:ext uri="{FF2B5EF4-FFF2-40B4-BE49-F238E27FC236}">
                <a16:creationId xmlns:a16="http://schemas.microsoft.com/office/drawing/2014/main" id="{365C5045-F868-499A-9670-A18A8C048DF8}"/>
              </a:ext>
            </a:extLst>
          </p:cNvPr>
          <p:cNvPicPr>
            <a:picLocks noChangeAspect="1"/>
          </p:cNvPicPr>
          <p:nvPr/>
        </p:nvPicPr>
        <p:blipFill>
          <a:blip r:embed="rId8"/>
          <a:stretch>
            <a:fillRect/>
          </a:stretch>
        </p:blipFill>
        <p:spPr>
          <a:xfrm>
            <a:off x="1248329" y="1455705"/>
            <a:ext cx="3961426" cy="2666170"/>
          </a:xfrm>
          <a:prstGeom prst="rect">
            <a:avLst/>
          </a:prstGeom>
        </p:spPr>
      </p:pic>
      <p:sp>
        <p:nvSpPr>
          <p:cNvPr id="12" name="TextBox 11">
            <a:extLst>
              <a:ext uri="{FF2B5EF4-FFF2-40B4-BE49-F238E27FC236}">
                <a16:creationId xmlns:a16="http://schemas.microsoft.com/office/drawing/2014/main" id="{68B9DFA1-6A72-492D-8EC0-CE8147EA8550}"/>
              </a:ext>
            </a:extLst>
          </p:cNvPr>
          <p:cNvSpPr txBox="1"/>
          <p:nvPr/>
        </p:nvSpPr>
        <p:spPr>
          <a:xfrm>
            <a:off x="1132131" y="310131"/>
            <a:ext cx="10764496" cy="830997"/>
          </a:xfrm>
          <a:prstGeom prst="rect">
            <a:avLst/>
          </a:prstGeom>
          <a:noFill/>
        </p:spPr>
        <p:txBody>
          <a:bodyPr wrap="square" rtlCol="0">
            <a:spAutoFit/>
          </a:bodyPr>
          <a:lstStyle/>
          <a:p>
            <a:r>
              <a:rPr lang="en-GB" sz="4800" b="1" dirty="0">
                <a:effectLst>
                  <a:outerShdw blurRad="38100" dist="38100" dir="2700000" algn="tl">
                    <a:srgbClr val="000000">
                      <a:alpha val="43137"/>
                    </a:srgbClr>
                  </a:outerShdw>
                </a:effectLst>
              </a:rPr>
              <a:t>Emile Education – preparing for the MTC</a:t>
            </a:r>
          </a:p>
        </p:txBody>
      </p:sp>
    </p:spTree>
    <p:extLst>
      <p:ext uri="{BB962C8B-B14F-4D97-AF65-F5344CB8AC3E}">
        <p14:creationId xmlns:p14="http://schemas.microsoft.com/office/powerpoint/2010/main" val="41322129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5">
            <a:extLst>
              <a:ext uri="{FF2B5EF4-FFF2-40B4-BE49-F238E27FC236}">
                <a16:creationId xmlns:a16="http://schemas.microsoft.com/office/drawing/2014/main" id="{B7C1FE76-8223-3477-DE65-2F90234208F6}"/>
              </a:ext>
            </a:extLst>
          </p:cNvPr>
          <p:cNvPicPr>
            <a:picLocks noChangeAspect="1"/>
          </p:cNvPicPr>
          <p:nvPr/>
        </p:nvPicPr>
        <p:blipFill rotWithShape="1">
          <a:blip r:embed="rId2"/>
          <a:srcRect l="13993" r="12612" b="-1"/>
          <a:stretch/>
        </p:blipFill>
        <p:spPr>
          <a:xfrm>
            <a:off x="2035214" y="1762490"/>
            <a:ext cx="2280713" cy="4172921"/>
          </a:xfrm>
          <a:prstGeom prst="rect">
            <a:avLst/>
          </a:prstGeom>
          <a:effectLst>
            <a:outerShdw blurRad="508000" dist="101600" dir="5400000" algn="tl" rotWithShape="0">
              <a:prstClr val="black">
                <a:alpha val="10000"/>
              </a:prstClr>
            </a:outerShdw>
          </a:effectLst>
        </p:spPr>
      </p:pic>
      <p:sp>
        <p:nvSpPr>
          <p:cNvPr id="3" name="TextBox 2">
            <a:extLst>
              <a:ext uri="{FF2B5EF4-FFF2-40B4-BE49-F238E27FC236}">
                <a16:creationId xmlns:a16="http://schemas.microsoft.com/office/drawing/2014/main" id="{6A31B70F-25FD-1013-D8DB-AA3026EF092A}"/>
              </a:ext>
            </a:extLst>
          </p:cNvPr>
          <p:cNvSpPr txBox="1"/>
          <p:nvPr/>
        </p:nvSpPr>
        <p:spPr>
          <a:xfrm>
            <a:off x="750691" y="75993"/>
            <a:ext cx="11131863" cy="1027339"/>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a:lnSpc>
                <a:spcPct val="90000"/>
              </a:lnSpc>
              <a:spcAft>
                <a:spcPts val="600"/>
              </a:spcAft>
            </a:pPr>
            <a:r>
              <a:rPr lang="en-US" sz="4000" dirty="0">
                <a:solidFill>
                  <a:schemeClr val="tx1">
                    <a:alpha val="60000"/>
                  </a:schemeClr>
                </a:solidFill>
              </a:rPr>
              <a:t>Key texts this year include…</a:t>
            </a:r>
          </a:p>
        </p:txBody>
      </p:sp>
      <p:pic>
        <p:nvPicPr>
          <p:cNvPr id="4" name="Picture 4" descr="A picture containing text&#10;&#10;Description automatically generated">
            <a:extLst>
              <a:ext uri="{FF2B5EF4-FFF2-40B4-BE49-F238E27FC236}">
                <a16:creationId xmlns:a16="http://schemas.microsoft.com/office/drawing/2014/main" id="{D748D374-B414-A94E-2553-DBBBCBBEC136}"/>
              </a:ext>
            </a:extLst>
          </p:cNvPr>
          <p:cNvPicPr>
            <a:picLocks noChangeAspect="1"/>
          </p:cNvPicPr>
          <p:nvPr/>
        </p:nvPicPr>
        <p:blipFill rotWithShape="1">
          <a:blip r:embed="rId3"/>
          <a:srcRect l="7265" r="6927"/>
          <a:stretch/>
        </p:blipFill>
        <p:spPr>
          <a:xfrm>
            <a:off x="8464751" y="1658797"/>
            <a:ext cx="2282400" cy="4172400"/>
          </a:xfrm>
          <a:prstGeom prst="rect">
            <a:avLst/>
          </a:prstGeom>
        </p:spPr>
      </p:pic>
      <p:pic>
        <p:nvPicPr>
          <p:cNvPr id="1028" name="Picture 4" descr="The Boy At the Back of the Class ...">
            <a:extLst>
              <a:ext uri="{FF2B5EF4-FFF2-40B4-BE49-F238E27FC236}">
                <a16:creationId xmlns:a16="http://schemas.microsoft.com/office/drawing/2014/main" id="{2913F09B-A550-405F-9197-001E7DA0473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58341" y="1762490"/>
            <a:ext cx="2716562" cy="4172399"/>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173228C9-E409-4BB0-B416-E69F376CB691}"/>
              </a:ext>
            </a:extLst>
          </p:cNvPr>
          <p:cNvSpPr>
            <a:spLocks noGrp="1"/>
          </p:cNvSpPr>
          <p:nvPr>
            <p:ph type="title"/>
          </p:nvPr>
        </p:nvSpPr>
        <p:spPr/>
        <p:txBody>
          <a:bodyPr/>
          <a:lstStyle/>
          <a:p>
            <a:endParaRPr lang="en-GB"/>
          </a:p>
        </p:txBody>
      </p:sp>
      <p:sp>
        <p:nvSpPr>
          <p:cNvPr id="6" name="Content Placeholder 5">
            <a:extLst>
              <a:ext uri="{FF2B5EF4-FFF2-40B4-BE49-F238E27FC236}">
                <a16:creationId xmlns:a16="http://schemas.microsoft.com/office/drawing/2014/main" id="{98F392C3-3857-4E47-B20B-43F18ABC86A8}"/>
              </a:ext>
            </a:extLst>
          </p:cNvPr>
          <p:cNvSpPr>
            <a:spLocks noGrp="1"/>
          </p:cNvSpPr>
          <p:nvPr>
            <p:ph sz="half" idx="1"/>
          </p:nvPr>
        </p:nvSpPr>
        <p:spPr/>
        <p:txBody>
          <a:bodyPr/>
          <a:lstStyle/>
          <a:p>
            <a:endParaRPr lang="en-GB"/>
          </a:p>
        </p:txBody>
      </p:sp>
      <p:sp>
        <p:nvSpPr>
          <p:cNvPr id="7" name="Content Placeholder 6">
            <a:extLst>
              <a:ext uri="{FF2B5EF4-FFF2-40B4-BE49-F238E27FC236}">
                <a16:creationId xmlns:a16="http://schemas.microsoft.com/office/drawing/2014/main" id="{9F2F961B-716F-4C2E-B92C-F2641BC29039}"/>
              </a:ext>
            </a:extLst>
          </p:cNvPr>
          <p:cNvSpPr>
            <a:spLocks noGrp="1"/>
          </p:cNvSpPr>
          <p:nvPr>
            <p:ph sz="half" idx="2"/>
          </p:nvPr>
        </p:nvSpPr>
        <p:spPr/>
        <p:txBody>
          <a:bodyPr/>
          <a:lstStyle/>
          <a:p>
            <a:endParaRPr lang="en-GB"/>
          </a:p>
        </p:txBody>
      </p:sp>
    </p:spTree>
    <p:extLst>
      <p:ext uri="{BB962C8B-B14F-4D97-AF65-F5344CB8AC3E}">
        <p14:creationId xmlns:p14="http://schemas.microsoft.com/office/powerpoint/2010/main" val="19548429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6AD378A-B30C-D704-3539-703122F8D376}"/>
              </a:ext>
            </a:extLst>
          </p:cNvPr>
          <p:cNvSpPr txBox="1"/>
          <p:nvPr/>
        </p:nvSpPr>
        <p:spPr>
          <a:xfrm>
            <a:off x="332776" y="487897"/>
            <a:ext cx="4041516" cy="1754326"/>
          </a:xfrm>
          <a:prstGeom prst="rect">
            <a:avLst/>
          </a:prstGeom>
          <a:noFill/>
        </p:spPr>
        <p:txBody>
          <a:bodyPr wrap="square" rtlCol="0">
            <a:spAutoFit/>
          </a:bodyPr>
          <a:lstStyle/>
          <a:p>
            <a:r>
              <a:rPr lang="en-GB" sz="3600" b="1" u="sng" dirty="0">
                <a:latin typeface="Comic Sans MS" panose="030F0702030302020204" pitchFamily="66" charset="0"/>
              </a:rPr>
              <a:t>The Curriculum-English: Writing</a:t>
            </a:r>
          </a:p>
          <a:p>
            <a:endParaRPr lang="en-GB" sz="3600" b="1" u="sng" dirty="0">
              <a:latin typeface="Comic Sans MS" panose="030F0702030302020204" pitchFamily="66" charset="0"/>
            </a:endParaRPr>
          </a:p>
        </p:txBody>
      </p:sp>
      <p:pic>
        <p:nvPicPr>
          <p:cNvPr id="2050" name="Picture 2" descr="Story Mountain Worksheet | Story Mountain Template - Twinkl">
            <a:extLst>
              <a:ext uri="{FF2B5EF4-FFF2-40B4-BE49-F238E27FC236}">
                <a16:creationId xmlns:a16="http://schemas.microsoft.com/office/drawing/2014/main" id="{C14A4E3C-5EAB-46E0-8394-3CDB9C1E3C2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7190" r="15460" b="14376"/>
          <a:stretch/>
        </p:blipFill>
        <p:spPr bwMode="auto">
          <a:xfrm>
            <a:off x="7560458" y="487897"/>
            <a:ext cx="4078233" cy="2592386"/>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Sun's day' – shape poems – FREE Primary KS1 teaching resource - Scholastic">
            <a:extLst>
              <a:ext uri="{FF2B5EF4-FFF2-40B4-BE49-F238E27FC236}">
                <a16:creationId xmlns:a16="http://schemas.microsoft.com/office/drawing/2014/main" id="{D0A6BF32-B14C-4B71-AD8C-3B882A30ACB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3309" y="2242223"/>
            <a:ext cx="1800225" cy="2543175"/>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Writing a report PowerPoint KS1 KS2 | Literacy KS1 &amp; KS2 PowerPoints |  primary English non fiction report genre unit on reports">
            <a:extLst>
              <a:ext uri="{FF2B5EF4-FFF2-40B4-BE49-F238E27FC236}">
                <a16:creationId xmlns:a16="http://schemas.microsoft.com/office/drawing/2014/main" id="{54C59698-DA8D-43A8-A713-1BFB80D5EDA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40804" y="2394623"/>
            <a:ext cx="2466975" cy="184785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Playscript Success Criteria Poster Mat">
            <a:extLst>
              <a:ext uri="{FF2B5EF4-FFF2-40B4-BE49-F238E27FC236}">
                <a16:creationId xmlns:a16="http://schemas.microsoft.com/office/drawing/2014/main" id="{C8C32D36-84EE-4C9F-9559-C92BE933937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01179" y="3886201"/>
            <a:ext cx="2676525" cy="203835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Persuasive Writing Resources and Printables KS1 &amp; KS2 - SparkleBox">
            <a:extLst>
              <a:ext uri="{FF2B5EF4-FFF2-40B4-BE49-F238E27FC236}">
                <a16:creationId xmlns:a16="http://schemas.microsoft.com/office/drawing/2014/main" id="{B705B6D1-F169-4C16-945F-226CE52AFB2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21667" y="4583642"/>
            <a:ext cx="2876550" cy="2038350"/>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Diary Success Criteria Poster Mat">
            <a:extLst>
              <a:ext uri="{FF2B5EF4-FFF2-40B4-BE49-F238E27FC236}">
                <a16:creationId xmlns:a16="http://schemas.microsoft.com/office/drawing/2014/main" id="{8EF73C20-3E89-44E8-BD9D-84C76F38BDD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525963" y="466725"/>
            <a:ext cx="2428875" cy="1885950"/>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descr="How to write a newspaper report – 11 great resources for KS2 English -  Teachwire">
            <a:extLst>
              <a:ext uri="{FF2B5EF4-FFF2-40B4-BE49-F238E27FC236}">
                <a16:creationId xmlns:a16="http://schemas.microsoft.com/office/drawing/2014/main" id="{F836B2CF-F006-4060-AB92-BD3E1B5C934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71104" y="4443027"/>
            <a:ext cx="2743200" cy="1666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94067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87152DE-A1D9-4408-998D-04E75EC6426E}"/>
              </a:ext>
            </a:extLst>
          </p:cNvPr>
          <p:cNvSpPr txBox="1"/>
          <p:nvPr/>
        </p:nvSpPr>
        <p:spPr>
          <a:xfrm>
            <a:off x="302693" y="203193"/>
            <a:ext cx="5495826" cy="369332"/>
          </a:xfrm>
          <a:prstGeom prst="rect">
            <a:avLst/>
          </a:prstGeom>
          <a:noFill/>
        </p:spPr>
        <p:txBody>
          <a:bodyPr wrap="square" rtlCol="0">
            <a:spAutoFit/>
          </a:bodyPr>
          <a:lstStyle/>
          <a:p>
            <a:r>
              <a:rPr lang="en-GB" dirty="0"/>
              <a:t>Reading VIPERS</a:t>
            </a:r>
          </a:p>
        </p:txBody>
      </p:sp>
      <p:pic>
        <p:nvPicPr>
          <p:cNvPr id="4" name="Picture 3">
            <a:extLst>
              <a:ext uri="{FF2B5EF4-FFF2-40B4-BE49-F238E27FC236}">
                <a16:creationId xmlns:a16="http://schemas.microsoft.com/office/drawing/2014/main" id="{F03722A9-16E1-41D5-BFB4-BDEC29FDDF37}"/>
              </a:ext>
            </a:extLst>
          </p:cNvPr>
          <p:cNvPicPr>
            <a:picLocks noChangeAspect="1"/>
          </p:cNvPicPr>
          <p:nvPr/>
        </p:nvPicPr>
        <p:blipFill>
          <a:blip r:embed="rId2"/>
          <a:stretch>
            <a:fillRect/>
          </a:stretch>
        </p:blipFill>
        <p:spPr>
          <a:xfrm>
            <a:off x="269087" y="163647"/>
            <a:ext cx="6485409" cy="6496856"/>
          </a:xfrm>
          <a:prstGeom prst="rect">
            <a:avLst/>
          </a:prstGeom>
        </p:spPr>
      </p:pic>
      <p:pic>
        <p:nvPicPr>
          <p:cNvPr id="5" name="Picture 2" descr="Diagram&#10;&#10;Description automatically generated">
            <a:extLst>
              <a:ext uri="{FF2B5EF4-FFF2-40B4-BE49-F238E27FC236}">
                <a16:creationId xmlns:a16="http://schemas.microsoft.com/office/drawing/2014/main" id="{29922981-8E49-D7C6-8A7B-421AB2F508A1}"/>
              </a:ext>
            </a:extLst>
          </p:cNvPr>
          <p:cNvPicPr>
            <a:picLocks noChangeAspect="1"/>
          </p:cNvPicPr>
          <p:nvPr/>
        </p:nvPicPr>
        <p:blipFill rotWithShape="1">
          <a:blip r:embed="rId3"/>
          <a:srcRect r="425" b="-1"/>
          <a:stretch/>
        </p:blipFill>
        <p:spPr>
          <a:xfrm>
            <a:off x="5725385" y="1370028"/>
            <a:ext cx="6331415" cy="3560191"/>
          </a:xfrm>
          <a:prstGeom prst="rect">
            <a:avLst/>
          </a:prstGeom>
        </p:spPr>
      </p:pic>
      <p:sp>
        <p:nvSpPr>
          <p:cNvPr id="3" name="Title 2">
            <a:extLst>
              <a:ext uri="{FF2B5EF4-FFF2-40B4-BE49-F238E27FC236}">
                <a16:creationId xmlns:a16="http://schemas.microsoft.com/office/drawing/2014/main" id="{9D75BD89-DA14-4590-BDE4-9A946A81FB8B}"/>
              </a:ext>
            </a:extLst>
          </p:cNvPr>
          <p:cNvSpPr>
            <a:spLocks noGrp="1"/>
          </p:cNvSpPr>
          <p:nvPr>
            <p:ph type="title"/>
          </p:nvPr>
        </p:nvSpPr>
        <p:spPr/>
        <p:txBody>
          <a:bodyPr/>
          <a:lstStyle/>
          <a:p>
            <a:endParaRPr lang="en-GB"/>
          </a:p>
        </p:txBody>
      </p:sp>
      <p:sp>
        <p:nvSpPr>
          <p:cNvPr id="6" name="Content Placeholder 5">
            <a:extLst>
              <a:ext uri="{FF2B5EF4-FFF2-40B4-BE49-F238E27FC236}">
                <a16:creationId xmlns:a16="http://schemas.microsoft.com/office/drawing/2014/main" id="{2690020A-C88C-4719-97EC-222030FA9D1D}"/>
              </a:ext>
            </a:extLst>
          </p:cNvPr>
          <p:cNvSpPr>
            <a:spLocks noGrp="1"/>
          </p:cNvSpPr>
          <p:nvPr>
            <p:ph idx="1"/>
          </p:nvPr>
        </p:nvSpPr>
        <p:spPr/>
        <p:txBody>
          <a:bodyPr/>
          <a:lstStyle/>
          <a:p>
            <a:endParaRPr lang="en-GB" dirty="0"/>
          </a:p>
        </p:txBody>
      </p:sp>
    </p:spTree>
    <p:extLst>
      <p:ext uri="{BB962C8B-B14F-4D97-AF65-F5344CB8AC3E}">
        <p14:creationId xmlns:p14="http://schemas.microsoft.com/office/powerpoint/2010/main" val="12717949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9153" y="525380"/>
            <a:ext cx="5298648" cy="3490439"/>
          </a:xfrm>
        </p:spPr>
        <p:txBody>
          <a:bodyPr anchor="b">
            <a:normAutofit/>
          </a:bodyPr>
          <a:lstStyle/>
          <a:p>
            <a:r>
              <a:rPr lang="en-US" sz="8000" dirty="0">
                <a:cs typeface="Calibri Light"/>
              </a:rPr>
              <a:t>Accelerated Reader</a:t>
            </a:r>
            <a:endParaRPr lang="en-US" sz="8000" dirty="0"/>
          </a:p>
        </p:txBody>
      </p:sp>
      <p:pic>
        <p:nvPicPr>
          <p:cNvPr id="5" name="Picture 5">
            <a:extLst>
              <a:ext uri="{FF2B5EF4-FFF2-40B4-BE49-F238E27FC236}">
                <a16:creationId xmlns:a16="http://schemas.microsoft.com/office/drawing/2014/main" id="{D1F4B822-979C-3AF2-C49D-92C265E60AB1}"/>
              </a:ext>
            </a:extLst>
          </p:cNvPr>
          <p:cNvPicPr>
            <a:picLocks noChangeAspect="1"/>
          </p:cNvPicPr>
          <p:nvPr/>
        </p:nvPicPr>
        <p:blipFill rotWithShape="1">
          <a:blip r:embed="rId2"/>
          <a:srcRect l="16524" r="16523" b="-1"/>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2200062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445E5-5D63-FFA4-BEF0-0B50A180D6E4}"/>
              </a:ext>
            </a:extLst>
          </p:cNvPr>
          <p:cNvSpPr>
            <a:spLocks noGrp="1"/>
          </p:cNvSpPr>
          <p:nvPr>
            <p:ph type="title"/>
          </p:nvPr>
        </p:nvSpPr>
        <p:spPr/>
        <p:txBody>
          <a:bodyPr anchor="b">
            <a:normAutofit/>
          </a:bodyPr>
          <a:lstStyle/>
          <a:p>
            <a:r>
              <a:rPr lang="en-US" b="1" u="sng" dirty="0">
                <a:ea typeface="+mj-lt"/>
                <a:cs typeface="+mj-lt"/>
              </a:rPr>
              <a:t>Home Connect</a:t>
            </a:r>
            <a:endParaRPr lang="en-US" b="1" u="sng" dirty="0"/>
          </a:p>
        </p:txBody>
      </p:sp>
      <p:sp>
        <p:nvSpPr>
          <p:cNvPr id="3" name="Content Placeholder 2">
            <a:extLst>
              <a:ext uri="{FF2B5EF4-FFF2-40B4-BE49-F238E27FC236}">
                <a16:creationId xmlns:a16="http://schemas.microsoft.com/office/drawing/2014/main" id="{DD3089F3-5D5B-CACA-CEF1-CD0FC39CE6E7}"/>
              </a:ext>
            </a:extLst>
          </p:cNvPr>
          <p:cNvSpPr>
            <a:spLocks noGrp="1"/>
          </p:cNvSpPr>
          <p:nvPr>
            <p:ph idx="1"/>
          </p:nvPr>
        </p:nvSpPr>
        <p:spPr>
          <a:xfrm>
            <a:off x="838200" y="1825625"/>
            <a:ext cx="3912909" cy="4396066"/>
          </a:xfrm>
        </p:spPr>
        <p:txBody>
          <a:bodyPr vert="horz" lIns="91440" tIns="45720" rIns="91440" bIns="45720" rtlCol="0" anchor="t">
            <a:normAutofit/>
          </a:bodyPr>
          <a:lstStyle/>
          <a:p>
            <a:r>
              <a:rPr lang="en-US" sz="2000" b="1" dirty="0">
                <a:latin typeface="Comic Sans MS" panose="030F0702030302020204" pitchFamily="66" charset="0"/>
              </a:rPr>
              <a:t>Parents, carers and grandparents track their children's reading from home using the website, Home Connect.</a:t>
            </a:r>
          </a:p>
          <a:p>
            <a:r>
              <a:rPr lang="en-US" sz="2000" b="1" dirty="0">
                <a:latin typeface="Comic Sans MS" panose="030F0702030302020204" pitchFamily="66" charset="0"/>
              </a:rPr>
              <a:t>Add up to 6 email addresses and receive instant feedback on quiz results</a:t>
            </a:r>
          </a:p>
          <a:p>
            <a:r>
              <a:rPr lang="en-US" sz="2000" b="1" dirty="0">
                <a:latin typeface="Comic Sans MS" panose="030F0702030302020204" pitchFamily="66" charset="0"/>
              </a:rPr>
              <a:t>The Bookshelf shows all books read and quizzed on by the child for Accelerated Reader.</a:t>
            </a:r>
          </a:p>
        </p:txBody>
      </p:sp>
      <p:pic>
        <p:nvPicPr>
          <p:cNvPr id="4" name="Picture 4" descr="Graphical user interface&#10;&#10;Description automatically generated">
            <a:extLst>
              <a:ext uri="{FF2B5EF4-FFF2-40B4-BE49-F238E27FC236}">
                <a16:creationId xmlns:a16="http://schemas.microsoft.com/office/drawing/2014/main" id="{1A64A3BA-91DF-21DC-4529-468D7B792090}"/>
              </a:ext>
            </a:extLst>
          </p:cNvPr>
          <p:cNvPicPr>
            <a:picLocks noChangeAspect="1"/>
          </p:cNvPicPr>
          <p:nvPr/>
        </p:nvPicPr>
        <p:blipFill>
          <a:blip r:embed="rId2"/>
          <a:stretch>
            <a:fillRect/>
          </a:stretch>
        </p:blipFill>
        <p:spPr>
          <a:xfrm>
            <a:off x="4801055" y="649849"/>
            <a:ext cx="6610202" cy="5577840"/>
          </a:xfrm>
          <a:prstGeom prst="rect">
            <a:avLst/>
          </a:prstGeom>
        </p:spPr>
      </p:pic>
    </p:spTree>
    <p:extLst>
      <p:ext uri="{BB962C8B-B14F-4D97-AF65-F5344CB8AC3E}">
        <p14:creationId xmlns:p14="http://schemas.microsoft.com/office/powerpoint/2010/main" val="28797130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636460-3AF5-8765-4967-D1C5C65B8437}"/>
              </a:ext>
            </a:extLst>
          </p:cNvPr>
          <p:cNvSpPr>
            <a:spLocks noGrp="1"/>
          </p:cNvSpPr>
          <p:nvPr>
            <p:ph type="title"/>
          </p:nvPr>
        </p:nvSpPr>
        <p:spPr/>
        <p:txBody>
          <a:bodyPr>
            <a:normAutofit fontScale="90000"/>
          </a:bodyPr>
          <a:lstStyle/>
          <a:p>
            <a:r>
              <a:rPr lang="en-US" sz="4800" b="1" u="sng" dirty="0">
                <a:ea typeface="+mj-lt"/>
                <a:cs typeface="+mj-lt"/>
              </a:rPr>
              <a:t>How parents can register for Home Connect</a:t>
            </a:r>
            <a:endParaRPr lang="en-US" sz="4800" b="1" u="sng" dirty="0"/>
          </a:p>
        </p:txBody>
      </p:sp>
      <p:sp>
        <p:nvSpPr>
          <p:cNvPr id="3" name="Content Placeholder 2">
            <a:extLst>
              <a:ext uri="{FF2B5EF4-FFF2-40B4-BE49-F238E27FC236}">
                <a16:creationId xmlns:a16="http://schemas.microsoft.com/office/drawing/2014/main" id="{19569B17-821C-8FB1-42AE-B391C3CDD50D}"/>
              </a:ext>
            </a:extLst>
          </p:cNvPr>
          <p:cNvSpPr>
            <a:spLocks noGrp="1"/>
          </p:cNvSpPr>
          <p:nvPr>
            <p:ph idx="1"/>
          </p:nvPr>
        </p:nvSpPr>
        <p:spPr/>
        <p:txBody>
          <a:bodyPr vert="horz" lIns="91440" tIns="45720" rIns="91440" bIns="45720" rtlCol="0" anchor="t">
            <a:normAutofit fontScale="70000" lnSpcReduction="20000"/>
          </a:bodyPr>
          <a:lstStyle/>
          <a:p>
            <a:pPr>
              <a:buNone/>
            </a:pPr>
            <a:endParaRPr lang="en-US" sz="3300" b="1" dirty="0">
              <a:latin typeface="Comic Sans MS" panose="030F0702030302020204" pitchFamily="66" charset="0"/>
            </a:endParaRPr>
          </a:p>
          <a:p>
            <a:pPr>
              <a:buFont typeface="Arial"/>
              <a:buChar char="•"/>
            </a:pPr>
            <a:r>
              <a:rPr lang="en-US" sz="3300" b="1" dirty="0">
                <a:latin typeface="Comic Sans MS" panose="030F0702030302020204" pitchFamily="66" charset="0"/>
                <a:ea typeface="+mn-lt"/>
                <a:cs typeface="+mn-lt"/>
              </a:rPr>
              <a:t>Visit our website </a:t>
            </a:r>
            <a:r>
              <a:rPr lang="en-US" sz="3300" b="1" dirty="0">
                <a:latin typeface="Comic Sans MS" panose="030F0702030302020204" pitchFamily="66" charset="0"/>
                <a:ea typeface="+mn-lt"/>
                <a:cs typeface="+mn-lt"/>
                <a:hlinkClick r:id="rId2"/>
              </a:rPr>
              <a:t>www.ladyj.kent.sch.uk</a:t>
            </a:r>
            <a:endParaRPr lang="en-US" sz="3300" b="1" dirty="0">
              <a:latin typeface="Comic Sans MS" panose="030F0702030302020204" pitchFamily="66" charset="0"/>
            </a:endParaRPr>
          </a:p>
          <a:p>
            <a:pPr>
              <a:buFont typeface="Arial"/>
              <a:buChar char="•"/>
            </a:pPr>
            <a:r>
              <a:rPr lang="en-US" sz="3300" b="1" dirty="0">
                <a:latin typeface="Comic Sans MS" panose="030F0702030302020204" pitchFamily="66" charset="0"/>
                <a:ea typeface="+mn-lt"/>
                <a:cs typeface="+mn-lt"/>
              </a:rPr>
              <a:t>Click on ‘Parents' and Accelerated Reader Information'</a:t>
            </a:r>
            <a:endParaRPr lang="en-US" sz="3300" b="1" dirty="0">
              <a:latin typeface="Comic Sans MS" panose="030F0702030302020204" pitchFamily="66" charset="0"/>
            </a:endParaRPr>
          </a:p>
          <a:p>
            <a:pPr>
              <a:buFont typeface="Arial"/>
              <a:buChar char="•"/>
            </a:pPr>
            <a:r>
              <a:rPr lang="en-US" sz="3300" b="1" dirty="0">
                <a:latin typeface="Comic Sans MS" panose="030F0702030302020204" pitchFamily="66" charset="0"/>
                <a:ea typeface="+mn-lt"/>
                <a:cs typeface="+mn-lt"/>
              </a:rPr>
              <a:t>Here you will find loads of information, all about Accelerated Reader.</a:t>
            </a:r>
          </a:p>
          <a:p>
            <a:pPr>
              <a:buFont typeface="Arial"/>
              <a:buChar char="•"/>
            </a:pPr>
            <a:r>
              <a:rPr lang="en-US" sz="3300" b="1" dirty="0">
                <a:latin typeface="Comic Sans MS" panose="030F0702030302020204" pitchFamily="66" charset="0"/>
                <a:ea typeface="+mn-lt"/>
                <a:cs typeface="+mn-lt"/>
              </a:rPr>
              <a:t>Click on the link to Parents Home Connect </a:t>
            </a:r>
            <a:r>
              <a:rPr lang="en-US" sz="3300" b="1" u="sng" dirty="0">
                <a:solidFill>
                  <a:srgbClr val="00B0F0"/>
                </a:solidFill>
                <a:latin typeface="Comic Sans MS" panose="030F0702030302020204" pitchFamily="66" charset="0"/>
                <a:ea typeface="+mn-lt"/>
                <a:cs typeface="+mn-lt"/>
              </a:rPr>
              <a:t>https://global-zone61.renaissance-go.com/studentprogress/homeconnect?t=6707989</a:t>
            </a:r>
            <a:endParaRPr lang="en-US" sz="3300" b="1" u="sng" dirty="0">
              <a:solidFill>
                <a:srgbClr val="00B0F0"/>
              </a:solidFill>
              <a:latin typeface="Comic Sans MS" panose="030F0702030302020204" pitchFamily="66" charset="0"/>
            </a:endParaRPr>
          </a:p>
          <a:p>
            <a:pPr>
              <a:buFont typeface="Arial"/>
              <a:buChar char="•"/>
            </a:pPr>
            <a:r>
              <a:rPr lang="en-US" sz="3300" b="1" dirty="0">
                <a:latin typeface="Comic Sans MS" panose="030F0702030302020204" pitchFamily="66" charset="0"/>
                <a:ea typeface="+mn-lt"/>
                <a:cs typeface="+mn-lt"/>
              </a:rPr>
              <a:t>You will need to log on using your child’s username and password, which can be found in their Home Learning book.</a:t>
            </a:r>
            <a:endParaRPr lang="en-US" sz="3300" b="1" dirty="0">
              <a:latin typeface="Comic Sans MS" panose="030F0702030302020204" pitchFamily="66" charset="0"/>
            </a:endParaRPr>
          </a:p>
          <a:p>
            <a:pPr>
              <a:buFont typeface="Arial"/>
              <a:buChar char="•"/>
            </a:pPr>
            <a:r>
              <a:rPr lang="en-US" sz="3300" b="1" dirty="0">
                <a:latin typeface="Comic Sans MS" panose="030F0702030302020204" pitchFamily="66" charset="0"/>
                <a:ea typeface="+mn-lt"/>
                <a:cs typeface="+mn-lt"/>
              </a:rPr>
              <a:t>Click on ‘Email Set Up’ in the top right of the screen.</a:t>
            </a:r>
            <a:endParaRPr lang="en-US" sz="3300" b="1" dirty="0">
              <a:latin typeface="Comic Sans MS" panose="030F0702030302020204" pitchFamily="66" charset="0"/>
            </a:endParaRPr>
          </a:p>
          <a:p>
            <a:pPr>
              <a:buFont typeface="Arial"/>
              <a:buChar char="•"/>
            </a:pPr>
            <a:r>
              <a:rPr lang="en-US" sz="3300" b="1" dirty="0">
                <a:latin typeface="Comic Sans MS" panose="030F0702030302020204" pitchFamily="66" charset="0"/>
                <a:ea typeface="+mn-lt"/>
                <a:cs typeface="+mn-lt"/>
              </a:rPr>
              <a:t>Enter your name and email address (6 emails can be added)</a:t>
            </a:r>
            <a:endParaRPr lang="en-US" sz="3300" b="1" dirty="0">
              <a:latin typeface="Comic Sans MS" panose="030F0702030302020204" pitchFamily="66" charset="0"/>
            </a:endParaRPr>
          </a:p>
          <a:p>
            <a:pPr>
              <a:buFont typeface="Arial"/>
              <a:buChar char="•"/>
            </a:pPr>
            <a:r>
              <a:rPr lang="en-US" sz="3300" b="1" dirty="0">
                <a:latin typeface="Comic Sans MS" panose="030F0702030302020204" pitchFamily="66" charset="0"/>
                <a:ea typeface="+mn-lt"/>
                <a:cs typeface="+mn-lt"/>
              </a:rPr>
              <a:t>You will receive a confirmation email from Home Connect and once you have accepted this, you will receive emails for quizzes and can log in to check your child’s progress towards their points target.</a:t>
            </a:r>
            <a:endParaRPr lang="en-US" sz="3300" b="1" dirty="0">
              <a:latin typeface="Comic Sans MS" panose="030F0702030302020204" pitchFamily="66" charset="0"/>
            </a:endParaRPr>
          </a:p>
          <a:p>
            <a:pPr marL="0" indent="0">
              <a:buNone/>
            </a:pPr>
            <a:endParaRPr lang="en-US" dirty="0"/>
          </a:p>
        </p:txBody>
      </p:sp>
    </p:spTree>
    <p:extLst>
      <p:ext uri="{BB962C8B-B14F-4D97-AF65-F5344CB8AC3E}">
        <p14:creationId xmlns:p14="http://schemas.microsoft.com/office/powerpoint/2010/main" val="41871579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636460-3AF5-8765-4967-D1C5C65B8437}"/>
              </a:ext>
            </a:extLst>
          </p:cNvPr>
          <p:cNvSpPr>
            <a:spLocks noGrp="1"/>
          </p:cNvSpPr>
          <p:nvPr>
            <p:ph type="title"/>
          </p:nvPr>
        </p:nvSpPr>
        <p:spPr/>
        <p:txBody>
          <a:bodyPr>
            <a:normAutofit/>
          </a:bodyPr>
          <a:lstStyle/>
          <a:p>
            <a:r>
              <a:rPr lang="en-US" sz="4800" b="1" u="sng" dirty="0">
                <a:ea typeface="+mj-lt"/>
                <a:cs typeface="+mj-lt"/>
              </a:rPr>
              <a:t>How Children can quiz…</a:t>
            </a:r>
            <a:endParaRPr lang="en-US" sz="4800" b="1" u="sng" dirty="0"/>
          </a:p>
        </p:txBody>
      </p:sp>
      <p:sp>
        <p:nvSpPr>
          <p:cNvPr id="3" name="Content Placeholder 2">
            <a:extLst>
              <a:ext uri="{FF2B5EF4-FFF2-40B4-BE49-F238E27FC236}">
                <a16:creationId xmlns:a16="http://schemas.microsoft.com/office/drawing/2014/main" id="{19569B17-821C-8FB1-42AE-B391C3CDD50D}"/>
              </a:ext>
            </a:extLst>
          </p:cNvPr>
          <p:cNvSpPr>
            <a:spLocks noGrp="1"/>
          </p:cNvSpPr>
          <p:nvPr>
            <p:ph idx="1"/>
          </p:nvPr>
        </p:nvSpPr>
        <p:spPr/>
        <p:txBody>
          <a:bodyPr vert="horz" lIns="91440" tIns="45720" rIns="91440" bIns="45720" rtlCol="0" anchor="t">
            <a:normAutofit/>
          </a:bodyPr>
          <a:lstStyle/>
          <a:p>
            <a:r>
              <a:rPr lang="en-US" b="1" dirty="0">
                <a:latin typeface="Comic Sans MS" panose="030F0702030302020204" pitchFamily="66" charset="0"/>
                <a:ea typeface="+mn-lt"/>
                <a:cs typeface="+mn-lt"/>
              </a:rPr>
              <a:t>Visit our website </a:t>
            </a:r>
            <a:r>
              <a:rPr lang="en-US" b="1" dirty="0">
                <a:latin typeface="Comic Sans MS" panose="030F0702030302020204" pitchFamily="66" charset="0"/>
                <a:ea typeface="+mn-lt"/>
                <a:cs typeface="+mn-lt"/>
                <a:hlinkClick r:id="rId2"/>
              </a:rPr>
              <a:t>www.ladyj.kent.sch.uk</a:t>
            </a:r>
            <a:endParaRPr lang="en-US" b="1" dirty="0">
              <a:latin typeface="Comic Sans MS" panose="030F0702030302020204" pitchFamily="66" charset="0"/>
              <a:ea typeface="+mn-lt"/>
              <a:cs typeface="+mn-lt"/>
            </a:endParaRPr>
          </a:p>
          <a:p>
            <a:r>
              <a:rPr lang="en-US" b="1" dirty="0">
                <a:latin typeface="Comic Sans MS" panose="030F0702030302020204" pitchFamily="66" charset="0"/>
                <a:ea typeface="+mn-lt"/>
                <a:cs typeface="+mn-lt"/>
              </a:rPr>
              <a:t>Go to Class Pages</a:t>
            </a:r>
          </a:p>
          <a:p>
            <a:r>
              <a:rPr lang="en-US" b="1" dirty="0">
                <a:latin typeface="Comic Sans MS" panose="030F0702030302020204" pitchFamily="66" charset="0"/>
                <a:ea typeface="+mn-lt"/>
                <a:cs typeface="+mn-lt"/>
              </a:rPr>
              <a:t>Click on Year 4</a:t>
            </a:r>
          </a:p>
          <a:p>
            <a:r>
              <a:rPr lang="en-US" b="1" dirty="0">
                <a:latin typeface="Comic Sans MS" panose="030F0702030302020204" pitchFamily="66" charset="0"/>
                <a:ea typeface="+mn-lt"/>
                <a:cs typeface="+mn-lt"/>
              </a:rPr>
              <a:t>Click on Accelerated Reader</a:t>
            </a:r>
          </a:p>
          <a:p>
            <a:r>
              <a:rPr lang="en-US" b="1" dirty="0">
                <a:latin typeface="Comic Sans MS" panose="030F0702030302020204" pitchFamily="66" charset="0"/>
                <a:ea typeface="+mn-lt"/>
                <a:cs typeface="+mn-lt"/>
              </a:rPr>
              <a:t>Click on Take a Quiz</a:t>
            </a:r>
          </a:p>
          <a:p>
            <a:r>
              <a:rPr lang="en-US" b="1" dirty="0">
                <a:latin typeface="Comic Sans MS" panose="030F0702030302020204" pitchFamily="66" charset="0"/>
                <a:ea typeface="+mn-lt"/>
                <a:cs typeface="+mn-lt"/>
              </a:rPr>
              <a:t>Login using your child’s username and password</a:t>
            </a:r>
            <a:endParaRPr lang="en-US" b="1" dirty="0">
              <a:latin typeface="Comic Sans MS" panose="030F0702030302020204" pitchFamily="66" charset="0"/>
            </a:endParaRPr>
          </a:p>
          <a:p>
            <a:pPr marL="0" indent="0">
              <a:buNone/>
            </a:pPr>
            <a:endParaRPr lang="en-US" dirty="0"/>
          </a:p>
        </p:txBody>
      </p:sp>
      <p:pic>
        <p:nvPicPr>
          <p:cNvPr id="5" name="Picture 4">
            <a:extLst>
              <a:ext uri="{FF2B5EF4-FFF2-40B4-BE49-F238E27FC236}">
                <a16:creationId xmlns:a16="http://schemas.microsoft.com/office/drawing/2014/main" id="{B77ABB06-1182-47EF-8AB9-1DD37C620DD3}"/>
              </a:ext>
            </a:extLst>
          </p:cNvPr>
          <p:cNvPicPr>
            <a:picLocks noChangeAspect="1"/>
          </p:cNvPicPr>
          <p:nvPr/>
        </p:nvPicPr>
        <p:blipFill>
          <a:blip r:embed="rId3"/>
          <a:stretch>
            <a:fillRect/>
          </a:stretch>
        </p:blipFill>
        <p:spPr>
          <a:xfrm>
            <a:off x="8361574" y="1046467"/>
            <a:ext cx="3553906" cy="2187283"/>
          </a:xfrm>
          <a:prstGeom prst="rect">
            <a:avLst/>
          </a:prstGeom>
        </p:spPr>
      </p:pic>
      <p:pic>
        <p:nvPicPr>
          <p:cNvPr id="7" name="Picture 6">
            <a:extLst>
              <a:ext uri="{FF2B5EF4-FFF2-40B4-BE49-F238E27FC236}">
                <a16:creationId xmlns:a16="http://schemas.microsoft.com/office/drawing/2014/main" id="{1ABA376C-44C7-409B-A4EF-0B04D2C37379}"/>
              </a:ext>
            </a:extLst>
          </p:cNvPr>
          <p:cNvPicPr>
            <a:picLocks noChangeAspect="1"/>
          </p:cNvPicPr>
          <p:nvPr/>
        </p:nvPicPr>
        <p:blipFill>
          <a:blip r:embed="rId4"/>
          <a:stretch>
            <a:fillRect/>
          </a:stretch>
        </p:blipFill>
        <p:spPr>
          <a:xfrm>
            <a:off x="6000160" y="4116667"/>
            <a:ext cx="3553906" cy="2605730"/>
          </a:xfrm>
          <a:prstGeom prst="rect">
            <a:avLst/>
          </a:prstGeom>
        </p:spPr>
      </p:pic>
      <p:cxnSp>
        <p:nvCxnSpPr>
          <p:cNvPr id="9" name="Straight Arrow Connector 8">
            <a:extLst>
              <a:ext uri="{FF2B5EF4-FFF2-40B4-BE49-F238E27FC236}">
                <a16:creationId xmlns:a16="http://schemas.microsoft.com/office/drawing/2014/main" id="{7ABD3648-A0FD-4F30-830B-2BE379F4BBDF}"/>
              </a:ext>
            </a:extLst>
          </p:cNvPr>
          <p:cNvCxnSpPr>
            <a:cxnSpLocks/>
          </p:cNvCxnSpPr>
          <p:nvPr/>
        </p:nvCxnSpPr>
        <p:spPr>
          <a:xfrm>
            <a:off x="3450210" y="4161049"/>
            <a:ext cx="5731497" cy="1961810"/>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587994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61078EE-B461-4191-9CA9-1CF66038242C}"/>
              </a:ext>
            </a:extLst>
          </p:cNvPr>
          <p:cNvSpPr>
            <a:spLocks noGrp="1"/>
          </p:cNvSpPr>
          <p:nvPr>
            <p:ph idx="1"/>
          </p:nvPr>
        </p:nvSpPr>
        <p:spPr>
          <a:xfrm>
            <a:off x="3204766" y="1560986"/>
            <a:ext cx="5411771" cy="4351338"/>
          </a:xfrm>
        </p:spPr>
        <p:txBody>
          <a:bodyPr>
            <a:normAutofit/>
          </a:bodyPr>
          <a:lstStyle/>
          <a:p>
            <a:pPr marL="0" indent="0">
              <a:buNone/>
            </a:pPr>
            <a:r>
              <a:rPr lang="en-GB" b="1" u="sng" dirty="0"/>
              <a:t>Geography and History</a:t>
            </a:r>
          </a:p>
          <a:p>
            <a:pPr marL="0" indent="0">
              <a:buNone/>
            </a:pPr>
            <a:endParaRPr lang="en-GB" u="sng" dirty="0"/>
          </a:p>
          <a:p>
            <a:pPr marL="0" indent="0">
              <a:buNone/>
            </a:pPr>
            <a:r>
              <a:rPr lang="en-GB" b="1" dirty="0"/>
              <a:t>Term 1 – Rainforests</a:t>
            </a:r>
          </a:p>
          <a:p>
            <a:pPr marL="0" indent="0">
              <a:buNone/>
            </a:pPr>
            <a:r>
              <a:rPr lang="en-GB" b="1" dirty="0"/>
              <a:t>Term 2 – Volcanoes and mountains</a:t>
            </a:r>
          </a:p>
          <a:p>
            <a:pPr marL="0" indent="0">
              <a:buNone/>
            </a:pPr>
            <a:r>
              <a:rPr lang="en-GB" b="1" dirty="0"/>
              <a:t>Term 3 and 4 – Romans</a:t>
            </a:r>
          </a:p>
          <a:p>
            <a:pPr marL="0" indent="0">
              <a:buNone/>
            </a:pPr>
            <a:r>
              <a:rPr lang="en-GB" b="1" dirty="0"/>
              <a:t>Term 5 – Settlements</a:t>
            </a:r>
          </a:p>
          <a:p>
            <a:pPr marL="0" indent="0">
              <a:buNone/>
            </a:pPr>
            <a:r>
              <a:rPr lang="en-GB" b="1" dirty="0"/>
              <a:t>Term 6 – Ancient Greeks</a:t>
            </a:r>
          </a:p>
        </p:txBody>
      </p:sp>
      <p:sp>
        <p:nvSpPr>
          <p:cNvPr id="4" name="Title 3">
            <a:extLst>
              <a:ext uri="{FF2B5EF4-FFF2-40B4-BE49-F238E27FC236}">
                <a16:creationId xmlns:a16="http://schemas.microsoft.com/office/drawing/2014/main" id="{672C2776-31D3-47F7-B0ED-4653FE418363}"/>
              </a:ext>
            </a:extLst>
          </p:cNvPr>
          <p:cNvSpPr>
            <a:spLocks noGrp="1"/>
          </p:cNvSpPr>
          <p:nvPr>
            <p:ph type="title"/>
          </p:nvPr>
        </p:nvSpPr>
        <p:spPr>
          <a:xfrm>
            <a:off x="3675668" y="235423"/>
            <a:ext cx="3652520" cy="1325563"/>
          </a:xfrm>
        </p:spPr>
        <p:txBody>
          <a:bodyPr/>
          <a:lstStyle/>
          <a:p>
            <a:r>
              <a:rPr lang="en-GB" b="1" u="sng" dirty="0"/>
              <a:t>The Curriculum </a:t>
            </a:r>
          </a:p>
        </p:txBody>
      </p:sp>
      <p:pic>
        <p:nvPicPr>
          <p:cNvPr id="1026" name="Picture 2" descr="Portals to the Past | KS2 Romans">
            <a:extLst>
              <a:ext uri="{FF2B5EF4-FFF2-40B4-BE49-F238E27FC236}">
                <a16:creationId xmlns:a16="http://schemas.microsoft.com/office/drawing/2014/main" id="{77517777-561A-458E-8A16-C73B225E72F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5433" y="5022982"/>
            <a:ext cx="3732388" cy="1599595"/>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Ancient Greek Gods and Goddesses ...">
            <a:extLst>
              <a:ext uri="{FF2B5EF4-FFF2-40B4-BE49-F238E27FC236}">
                <a16:creationId xmlns:a16="http://schemas.microsoft.com/office/drawing/2014/main" id="{BC783C79-2FF0-45B5-8E7E-204479AAFCB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27557" y="4871641"/>
            <a:ext cx="3663642" cy="1902276"/>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Mountains, Rivers, Coasts and Volcanoes ...">
            <a:extLst>
              <a:ext uri="{FF2B5EF4-FFF2-40B4-BE49-F238E27FC236}">
                <a16:creationId xmlns:a16="http://schemas.microsoft.com/office/drawing/2014/main" id="{6049EE3A-DC59-4CBA-9282-82E147C2031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452153" y="251579"/>
            <a:ext cx="3518660" cy="1970450"/>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8 rain forest sketch and forest sketch ...">
            <a:extLst>
              <a:ext uri="{FF2B5EF4-FFF2-40B4-BE49-F238E27FC236}">
                <a16:creationId xmlns:a16="http://schemas.microsoft.com/office/drawing/2014/main" id="{1B8106D5-6B39-4B41-A034-2B184FED015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4178" y="235422"/>
            <a:ext cx="2544244" cy="21013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14995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61078EE-B461-4191-9CA9-1CF66038242C}"/>
              </a:ext>
            </a:extLst>
          </p:cNvPr>
          <p:cNvSpPr>
            <a:spLocks noGrp="1"/>
          </p:cNvSpPr>
          <p:nvPr>
            <p:ph idx="1"/>
          </p:nvPr>
        </p:nvSpPr>
        <p:spPr>
          <a:xfrm>
            <a:off x="3374011" y="1750211"/>
            <a:ext cx="6486427" cy="3821030"/>
          </a:xfrm>
        </p:spPr>
        <p:txBody>
          <a:bodyPr>
            <a:normAutofit/>
          </a:bodyPr>
          <a:lstStyle/>
          <a:p>
            <a:pPr marL="0" indent="0" algn="ctr">
              <a:buNone/>
            </a:pPr>
            <a:r>
              <a:rPr lang="en-GB" b="1" u="sng" dirty="0"/>
              <a:t>Science</a:t>
            </a:r>
          </a:p>
          <a:p>
            <a:pPr marL="0" indent="0">
              <a:buNone/>
            </a:pPr>
            <a:endParaRPr lang="en-GB" b="1" u="sng" dirty="0"/>
          </a:p>
          <a:p>
            <a:pPr marL="0" indent="0">
              <a:buNone/>
            </a:pPr>
            <a:r>
              <a:rPr lang="en-GB" b="1" dirty="0"/>
              <a:t>Terms  1 and 2 – Sound</a:t>
            </a:r>
          </a:p>
          <a:p>
            <a:pPr marL="0" indent="0">
              <a:buNone/>
            </a:pPr>
            <a:r>
              <a:rPr lang="en-GB" b="1" dirty="0"/>
              <a:t>Term 3 – States of Matter</a:t>
            </a:r>
          </a:p>
          <a:p>
            <a:pPr marL="0" indent="0">
              <a:buNone/>
            </a:pPr>
            <a:r>
              <a:rPr lang="en-GB" b="1" dirty="0"/>
              <a:t>Term 4 – Electricity</a:t>
            </a:r>
          </a:p>
          <a:p>
            <a:pPr marL="0" indent="0">
              <a:buNone/>
            </a:pPr>
            <a:r>
              <a:rPr lang="en-GB" b="1" dirty="0"/>
              <a:t>Term 5 – Animals including humans</a:t>
            </a:r>
          </a:p>
          <a:p>
            <a:pPr marL="0" indent="0">
              <a:buNone/>
            </a:pPr>
            <a:r>
              <a:rPr lang="en-GB" b="1" dirty="0"/>
              <a:t>Term 6 –Living things and their habitats</a:t>
            </a:r>
          </a:p>
        </p:txBody>
      </p:sp>
      <p:sp>
        <p:nvSpPr>
          <p:cNvPr id="4" name="Title 3">
            <a:extLst>
              <a:ext uri="{FF2B5EF4-FFF2-40B4-BE49-F238E27FC236}">
                <a16:creationId xmlns:a16="http://schemas.microsoft.com/office/drawing/2014/main" id="{672C2776-31D3-47F7-B0ED-4653FE418363}"/>
              </a:ext>
            </a:extLst>
          </p:cNvPr>
          <p:cNvSpPr>
            <a:spLocks noGrp="1"/>
          </p:cNvSpPr>
          <p:nvPr>
            <p:ph type="title"/>
          </p:nvPr>
        </p:nvSpPr>
        <p:spPr>
          <a:xfrm>
            <a:off x="4033886" y="329322"/>
            <a:ext cx="3652520" cy="1325563"/>
          </a:xfrm>
        </p:spPr>
        <p:txBody>
          <a:bodyPr/>
          <a:lstStyle/>
          <a:p>
            <a:r>
              <a:rPr lang="en-GB" b="1" u="sng" dirty="0"/>
              <a:t>The Curriculum </a:t>
            </a:r>
          </a:p>
        </p:txBody>
      </p:sp>
      <p:pic>
        <p:nvPicPr>
          <p:cNvPr id="2050" name="Picture 2" descr="What are states of matter? | TheSchoolRun">
            <a:extLst>
              <a:ext uri="{FF2B5EF4-FFF2-40B4-BE49-F238E27FC236}">
                <a16:creationId xmlns:a16="http://schemas.microsoft.com/office/drawing/2014/main" id="{B156A11D-AA98-43AC-B208-1B050144C71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28065" y="158582"/>
            <a:ext cx="2171700" cy="2105025"/>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MUSIC :Introduction to Sound (Part 2 ...">
            <a:extLst>
              <a:ext uri="{FF2B5EF4-FFF2-40B4-BE49-F238E27FC236}">
                <a16:creationId xmlns:a16="http://schemas.microsoft.com/office/drawing/2014/main" id="{46D46AD2-2C8E-4E33-B097-E0C127036FD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6511" y="192003"/>
            <a:ext cx="2782514" cy="1558208"/>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KS3 physics - BBC Bitesize">
            <a:extLst>
              <a:ext uri="{FF2B5EF4-FFF2-40B4-BE49-F238E27FC236}">
                <a16:creationId xmlns:a16="http://schemas.microsoft.com/office/drawing/2014/main" id="{C0DD1517-CDAC-4B95-A697-C6F41955AC2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53508" y="5337343"/>
            <a:ext cx="3362325" cy="1362075"/>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Teeth and digestion | Uyir">
            <a:extLst>
              <a:ext uri="{FF2B5EF4-FFF2-40B4-BE49-F238E27FC236}">
                <a16:creationId xmlns:a16="http://schemas.microsoft.com/office/drawing/2014/main" id="{EE789ABD-B16F-4F49-88C5-C61E4111F74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280390" y="4956343"/>
            <a:ext cx="2619375" cy="1743075"/>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classification keys? – KS2 Science ...">
            <a:extLst>
              <a:ext uri="{FF2B5EF4-FFF2-40B4-BE49-F238E27FC236}">
                <a16:creationId xmlns:a16="http://schemas.microsoft.com/office/drawing/2014/main" id="{8BB54FDE-BD58-4781-BAD2-804DD2E06B6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31451" y="5107790"/>
            <a:ext cx="2857500"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70174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4BC06A1-8C11-539C-BB00-143D98D1D6FE}"/>
              </a:ext>
            </a:extLst>
          </p:cNvPr>
          <p:cNvSpPr txBox="1"/>
          <p:nvPr/>
        </p:nvSpPr>
        <p:spPr>
          <a:xfrm>
            <a:off x="1298709" y="558833"/>
            <a:ext cx="3094182"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000" b="1" dirty="0">
                <a:cs typeface="Calibri"/>
              </a:rPr>
              <a:t>Art – Maud Purdy (American botanical artist)</a:t>
            </a:r>
            <a:endParaRPr lang="en-US" sz="2000" b="1" dirty="0"/>
          </a:p>
        </p:txBody>
      </p:sp>
      <p:pic>
        <p:nvPicPr>
          <p:cNvPr id="4" name="Picture 4">
            <a:extLst>
              <a:ext uri="{FF2B5EF4-FFF2-40B4-BE49-F238E27FC236}">
                <a16:creationId xmlns:a16="http://schemas.microsoft.com/office/drawing/2014/main" id="{8A5BDEF5-18F9-CEA1-1F89-69BC83C0F388}"/>
              </a:ext>
            </a:extLst>
          </p:cNvPr>
          <p:cNvPicPr>
            <a:picLocks noChangeAspect="1"/>
          </p:cNvPicPr>
          <p:nvPr/>
        </p:nvPicPr>
        <p:blipFill>
          <a:blip r:embed="rId2"/>
          <a:stretch>
            <a:fillRect/>
          </a:stretch>
        </p:blipFill>
        <p:spPr>
          <a:xfrm>
            <a:off x="7187853" y="214835"/>
            <a:ext cx="4674295" cy="2378248"/>
          </a:xfrm>
          <a:prstGeom prst="rect">
            <a:avLst/>
          </a:prstGeom>
        </p:spPr>
      </p:pic>
      <p:pic>
        <p:nvPicPr>
          <p:cNvPr id="5" name="Picture 5">
            <a:extLst>
              <a:ext uri="{FF2B5EF4-FFF2-40B4-BE49-F238E27FC236}">
                <a16:creationId xmlns:a16="http://schemas.microsoft.com/office/drawing/2014/main" id="{B22D8625-4EC3-3030-99DF-9DC9BC44CD56}"/>
              </a:ext>
            </a:extLst>
          </p:cNvPr>
          <p:cNvPicPr>
            <a:picLocks noChangeAspect="1"/>
          </p:cNvPicPr>
          <p:nvPr/>
        </p:nvPicPr>
        <p:blipFill>
          <a:blip r:embed="rId3"/>
          <a:stretch>
            <a:fillRect/>
          </a:stretch>
        </p:blipFill>
        <p:spPr>
          <a:xfrm>
            <a:off x="5652860" y="2154477"/>
            <a:ext cx="2138881" cy="4114800"/>
          </a:xfrm>
          <a:prstGeom prst="rect">
            <a:avLst/>
          </a:prstGeom>
        </p:spPr>
      </p:pic>
      <p:sp>
        <p:nvSpPr>
          <p:cNvPr id="6" name="TextBox 5">
            <a:extLst>
              <a:ext uri="{FF2B5EF4-FFF2-40B4-BE49-F238E27FC236}">
                <a16:creationId xmlns:a16="http://schemas.microsoft.com/office/drawing/2014/main" id="{623BA1D6-0BFD-EB28-9DD6-E777ED3EA9B7}"/>
              </a:ext>
            </a:extLst>
          </p:cNvPr>
          <p:cNvSpPr txBox="1"/>
          <p:nvPr/>
        </p:nvSpPr>
        <p:spPr>
          <a:xfrm>
            <a:off x="8102774" y="3744759"/>
            <a:ext cx="3314178" cy="10156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000" b="1" dirty="0">
                <a:cs typeface="Calibri"/>
              </a:rPr>
              <a:t>Sculpture – Yinka </a:t>
            </a:r>
            <a:r>
              <a:rPr lang="en-US" sz="2000" b="1" dirty="0" err="1">
                <a:cs typeface="Calibri"/>
              </a:rPr>
              <a:t>Shonibare</a:t>
            </a:r>
            <a:r>
              <a:rPr lang="en-US" sz="2000" b="1" dirty="0">
                <a:cs typeface="Calibri"/>
              </a:rPr>
              <a:t> (British multi-disciplinary artist) </a:t>
            </a:r>
            <a:endParaRPr lang="en-US" sz="2000" b="1" dirty="0"/>
          </a:p>
        </p:txBody>
      </p:sp>
      <p:pic>
        <p:nvPicPr>
          <p:cNvPr id="7" name="Picture 6" descr="A yellow flower with green leaves&#10;&#10;Description automatically generated">
            <a:extLst>
              <a:ext uri="{FF2B5EF4-FFF2-40B4-BE49-F238E27FC236}">
                <a16:creationId xmlns:a16="http://schemas.microsoft.com/office/drawing/2014/main" id="{59D2C290-9A46-5621-14E5-B34767E55539}"/>
              </a:ext>
            </a:extLst>
          </p:cNvPr>
          <p:cNvPicPr>
            <a:picLocks noChangeAspect="1"/>
          </p:cNvPicPr>
          <p:nvPr/>
        </p:nvPicPr>
        <p:blipFill>
          <a:blip r:embed="rId4"/>
          <a:stretch>
            <a:fillRect/>
          </a:stretch>
        </p:blipFill>
        <p:spPr>
          <a:xfrm>
            <a:off x="925877" y="1403959"/>
            <a:ext cx="4192858" cy="4962837"/>
          </a:xfrm>
          <a:prstGeom prst="rect">
            <a:avLst/>
          </a:prstGeom>
        </p:spPr>
      </p:pic>
    </p:spTree>
    <p:extLst>
      <p:ext uri="{BB962C8B-B14F-4D97-AF65-F5344CB8AC3E}">
        <p14:creationId xmlns:p14="http://schemas.microsoft.com/office/powerpoint/2010/main" val="4677440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9C86E8-0483-4F00-BB34-5F37F402AAB6}"/>
              </a:ext>
            </a:extLst>
          </p:cNvPr>
          <p:cNvSpPr>
            <a:spLocks noGrp="1"/>
          </p:cNvSpPr>
          <p:nvPr>
            <p:ph type="title"/>
          </p:nvPr>
        </p:nvSpPr>
        <p:spPr>
          <a:xfrm>
            <a:off x="3468280" y="581568"/>
            <a:ext cx="5515466" cy="1218577"/>
          </a:xfrm>
        </p:spPr>
        <p:txBody>
          <a:bodyPr>
            <a:normAutofit fontScale="90000"/>
          </a:bodyPr>
          <a:lstStyle/>
          <a:p>
            <a:pPr algn="ctr"/>
            <a:r>
              <a:rPr lang="en-GB" b="1" u="sng" dirty="0"/>
              <a:t>How to help your child</a:t>
            </a:r>
            <a:br>
              <a:rPr lang="en-GB" dirty="0"/>
            </a:br>
            <a:endParaRPr lang="en-GB" dirty="0"/>
          </a:p>
        </p:txBody>
      </p:sp>
      <p:sp>
        <p:nvSpPr>
          <p:cNvPr id="4" name="TextBox 3">
            <a:extLst>
              <a:ext uri="{FF2B5EF4-FFF2-40B4-BE49-F238E27FC236}">
                <a16:creationId xmlns:a16="http://schemas.microsoft.com/office/drawing/2014/main" id="{EEB40732-FC4A-43EA-BAB0-357E5E08E636}"/>
              </a:ext>
            </a:extLst>
          </p:cNvPr>
          <p:cNvSpPr txBox="1"/>
          <p:nvPr/>
        </p:nvSpPr>
        <p:spPr>
          <a:xfrm>
            <a:off x="914400" y="1696825"/>
            <a:ext cx="10228082" cy="3970318"/>
          </a:xfrm>
          <a:prstGeom prst="rect">
            <a:avLst/>
          </a:prstGeom>
          <a:noFill/>
        </p:spPr>
        <p:txBody>
          <a:bodyPr wrap="square" lIns="91440" tIns="45720" rIns="91440" bIns="45720" rtlCol="0" anchor="t">
            <a:spAutoFit/>
          </a:bodyPr>
          <a:lstStyle/>
          <a:p>
            <a:pPr marL="342900" indent="-342900">
              <a:buFont typeface="Arial" panose="020B0604020202020204" pitchFamily="34" charset="0"/>
              <a:buChar char="•"/>
            </a:pPr>
            <a:r>
              <a:rPr lang="en-GB" sz="3600" b="1" dirty="0"/>
              <a:t>Daily reading and AR quizzing. Children will change their own book when they have completed a quiz.</a:t>
            </a:r>
          </a:p>
          <a:p>
            <a:pPr marL="342900" indent="-342900">
              <a:buFont typeface="Arial" panose="020B0604020202020204" pitchFamily="34" charset="0"/>
              <a:buChar char="•"/>
            </a:pPr>
            <a:r>
              <a:rPr lang="en-GB" sz="3600" b="1" dirty="0"/>
              <a:t>Times tables – practise, practise, practise!</a:t>
            </a:r>
          </a:p>
          <a:p>
            <a:pPr marL="342900" indent="-342900">
              <a:buFont typeface="Arial" panose="020B0604020202020204" pitchFamily="34" charset="0"/>
              <a:buChar char="•"/>
            </a:pPr>
            <a:r>
              <a:rPr lang="en-GB" sz="3600" b="1" dirty="0"/>
              <a:t>Weekly spellings</a:t>
            </a:r>
          </a:p>
          <a:p>
            <a:pPr marL="342900" indent="-342900">
              <a:buFont typeface="Arial" panose="020B0604020202020204" pitchFamily="34" charset="0"/>
              <a:buChar char="•"/>
            </a:pPr>
            <a:r>
              <a:rPr lang="en-GB" sz="3600" b="1" dirty="0" err="1"/>
              <a:t>MyMaths</a:t>
            </a:r>
            <a:r>
              <a:rPr lang="en-GB" sz="3600" b="1" dirty="0"/>
              <a:t> homework</a:t>
            </a:r>
          </a:p>
          <a:p>
            <a:pPr marL="342900" indent="-342900">
              <a:buFont typeface="Arial" panose="020B0604020202020204" pitchFamily="34" charset="0"/>
              <a:buChar char="•"/>
            </a:pPr>
            <a:r>
              <a:rPr lang="en-GB" sz="3600" b="1" dirty="0"/>
              <a:t>One other piece of homework per week from the homework grid.</a:t>
            </a:r>
            <a:endParaRPr lang="en-GB" sz="3600" b="1" dirty="0">
              <a:cs typeface="Calibri"/>
            </a:endParaRPr>
          </a:p>
        </p:txBody>
      </p:sp>
    </p:spTree>
    <p:extLst>
      <p:ext uri="{BB962C8B-B14F-4D97-AF65-F5344CB8AC3E}">
        <p14:creationId xmlns:p14="http://schemas.microsoft.com/office/powerpoint/2010/main" val="14543683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9C86E8-0483-4F00-BB34-5F37F402AAB6}"/>
              </a:ext>
            </a:extLst>
          </p:cNvPr>
          <p:cNvSpPr>
            <a:spLocks noGrp="1"/>
          </p:cNvSpPr>
          <p:nvPr>
            <p:ph type="title"/>
          </p:nvPr>
        </p:nvSpPr>
        <p:spPr>
          <a:xfrm>
            <a:off x="3619109" y="751625"/>
            <a:ext cx="5515466" cy="1218577"/>
          </a:xfrm>
        </p:spPr>
        <p:txBody>
          <a:bodyPr>
            <a:normAutofit fontScale="90000"/>
          </a:bodyPr>
          <a:lstStyle/>
          <a:p>
            <a:r>
              <a:rPr lang="en-GB" b="1" u="sng" dirty="0"/>
              <a:t>Seating and grouping</a:t>
            </a:r>
            <a:br>
              <a:rPr lang="en-GB" dirty="0"/>
            </a:br>
            <a:endParaRPr lang="en-GB" dirty="0"/>
          </a:p>
        </p:txBody>
      </p:sp>
      <p:sp>
        <p:nvSpPr>
          <p:cNvPr id="4" name="TextBox 3">
            <a:extLst>
              <a:ext uri="{FF2B5EF4-FFF2-40B4-BE49-F238E27FC236}">
                <a16:creationId xmlns:a16="http://schemas.microsoft.com/office/drawing/2014/main" id="{EEB40732-FC4A-43EA-BAB0-357E5E08E636}"/>
              </a:ext>
            </a:extLst>
          </p:cNvPr>
          <p:cNvSpPr txBox="1"/>
          <p:nvPr/>
        </p:nvSpPr>
        <p:spPr>
          <a:xfrm>
            <a:off x="1262801" y="1753386"/>
            <a:ext cx="10228082" cy="2862322"/>
          </a:xfrm>
          <a:prstGeom prst="rect">
            <a:avLst/>
          </a:prstGeom>
          <a:noFill/>
        </p:spPr>
        <p:txBody>
          <a:bodyPr wrap="square" lIns="91440" tIns="45720" rIns="91440" bIns="45720" rtlCol="0" anchor="t">
            <a:spAutoFit/>
          </a:bodyPr>
          <a:lstStyle/>
          <a:p>
            <a:pPr marL="571500" indent="-571500">
              <a:buFont typeface="Arial" panose="020B0604020202020204" pitchFamily="34" charset="0"/>
              <a:buChar char="•"/>
            </a:pPr>
            <a:r>
              <a:rPr lang="en-GB" sz="3600" b="1" dirty="0">
                <a:cs typeface="Calibri"/>
              </a:rPr>
              <a:t>Seating plan changes termly.</a:t>
            </a:r>
          </a:p>
          <a:p>
            <a:endParaRPr lang="en-GB" sz="3600" b="1" dirty="0">
              <a:cs typeface="Calibri"/>
            </a:endParaRPr>
          </a:p>
          <a:p>
            <a:pPr marL="571500" indent="-571500">
              <a:buFont typeface="Arial" panose="020B0604020202020204" pitchFamily="34" charset="0"/>
              <a:buChar char="•"/>
            </a:pPr>
            <a:r>
              <a:rPr lang="en-GB" sz="3600" b="1" dirty="0">
                <a:cs typeface="Calibri"/>
              </a:rPr>
              <a:t>There are lots of opportunities to work with other children in group activities.</a:t>
            </a:r>
          </a:p>
          <a:p>
            <a:endParaRPr lang="en-GB" sz="3600" dirty="0">
              <a:cs typeface="Calibri"/>
            </a:endParaRPr>
          </a:p>
        </p:txBody>
      </p:sp>
    </p:spTree>
    <p:extLst>
      <p:ext uri="{BB962C8B-B14F-4D97-AF65-F5344CB8AC3E}">
        <p14:creationId xmlns:p14="http://schemas.microsoft.com/office/powerpoint/2010/main" val="208642041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226A38-D06C-4DFE-AFAA-A3C8D8B0FB7B}"/>
              </a:ext>
            </a:extLst>
          </p:cNvPr>
          <p:cNvSpPr>
            <a:spLocks noGrp="1"/>
          </p:cNvSpPr>
          <p:nvPr>
            <p:ph type="title"/>
          </p:nvPr>
        </p:nvSpPr>
        <p:spPr>
          <a:xfrm>
            <a:off x="4033886" y="275707"/>
            <a:ext cx="4280555" cy="1325563"/>
          </a:xfrm>
        </p:spPr>
        <p:txBody>
          <a:bodyPr/>
          <a:lstStyle/>
          <a:p>
            <a:r>
              <a:rPr lang="en-GB" b="1" u="sng" dirty="0"/>
              <a:t>Communication</a:t>
            </a:r>
          </a:p>
        </p:txBody>
      </p:sp>
      <p:sp>
        <p:nvSpPr>
          <p:cNvPr id="3" name="Content Placeholder 2">
            <a:extLst>
              <a:ext uri="{FF2B5EF4-FFF2-40B4-BE49-F238E27FC236}">
                <a16:creationId xmlns:a16="http://schemas.microsoft.com/office/drawing/2014/main" id="{5F0C1C41-D862-4BE1-B329-6A48FA382BF1}"/>
              </a:ext>
            </a:extLst>
          </p:cNvPr>
          <p:cNvSpPr>
            <a:spLocks noGrp="1"/>
          </p:cNvSpPr>
          <p:nvPr>
            <p:ph idx="1"/>
          </p:nvPr>
        </p:nvSpPr>
        <p:spPr>
          <a:xfrm>
            <a:off x="660647" y="1568173"/>
            <a:ext cx="10515600" cy="4351338"/>
          </a:xfrm>
        </p:spPr>
        <p:txBody>
          <a:bodyPr/>
          <a:lstStyle/>
          <a:p>
            <a:r>
              <a:rPr lang="en-GB" sz="2800" b="1" dirty="0">
                <a:cs typeface="Calibri"/>
              </a:rPr>
              <a:t>After school for a quick word</a:t>
            </a:r>
          </a:p>
          <a:p>
            <a:r>
              <a:rPr lang="en-GB" sz="2800" b="1" dirty="0">
                <a:cs typeface="Calibri"/>
              </a:rPr>
              <a:t>In person meetings to be arranged via email </a:t>
            </a:r>
          </a:p>
          <a:p>
            <a:r>
              <a:rPr lang="en-GB" sz="2800" b="1" dirty="0"/>
              <a:t>URGENT messages to the Office</a:t>
            </a:r>
            <a:endParaRPr lang="en-GB" sz="2800" b="1" dirty="0">
              <a:cs typeface="Calibri"/>
            </a:endParaRPr>
          </a:p>
          <a:p>
            <a:r>
              <a:rPr lang="en-GB" sz="2800" b="1" dirty="0"/>
              <a:t>Other emails will get a response within 48 hours</a:t>
            </a:r>
            <a:endParaRPr lang="en-GB" sz="2800" b="1" dirty="0">
              <a:cs typeface="Calibri"/>
            </a:endParaRPr>
          </a:p>
          <a:p>
            <a:r>
              <a:rPr lang="en-GB" sz="2800" b="1" dirty="0"/>
              <a:t>Please remember to let office know if any of your contact details change throughout year.</a:t>
            </a:r>
          </a:p>
          <a:p>
            <a:r>
              <a:rPr lang="en-GB" sz="2800" b="1" dirty="0">
                <a:cs typeface="Calibri"/>
              </a:rPr>
              <a:t>Please communicate all absences to the office.</a:t>
            </a:r>
          </a:p>
        </p:txBody>
      </p:sp>
    </p:spTree>
    <p:extLst>
      <p:ext uri="{BB962C8B-B14F-4D97-AF65-F5344CB8AC3E}">
        <p14:creationId xmlns:p14="http://schemas.microsoft.com/office/powerpoint/2010/main" val="13918749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226A38-D06C-4DFE-AFAA-A3C8D8B0FB7B}"/>
              </a:ext>
            </a:extLst>
          </p:cNvPr>
          <p:cNvSpPr>
            <a:spLocks noGrp="1"/>
          </p:cNvSpPr>
          <p:nvPr>
            <p:ph type="title"/>
          </p:nvPr>
        </p:nvSpPr>
        <p:spPr>
          <a:xfrm>
            <a:off x="593103" y="243091"/>
            <a:ext cx="11171548" cy="1325563"/>
          </a:xfrm>
        </p:spPr>
        <p:txBody>
          <a:bodyPr/>
          <a:lstStyle/>
          <a:p>
            <a:r>
              <a:rPr lang="en-GB" b="1" u="sng" dirty="0"/>
              <a:t>How we will let you know how your child is doing</a:t>
            </a:r>
          </a:p>
        </p:txBody>
      </p:sp>
      <p:sp>
        <p:nvSpPr>
          <p:cNvPr id="3" name="Content Placeholder 2">
            <a:extLst>
              <a:ext uri="{FF2B5EF4-FFF2-40B4-BE49-F238E27FC236}">
                <a16:creationId xmlns:a16="http://schemas.microsoft.com/office/drawing/2014/main" id="{5F0C1C41-D862-4BE1-B329-6A48FA382BF1}"/>
              </a:ext>
            </a:extLst>
          </p:cNvPr>
          <p:cNvSpPr>
            <a:spLocks noGrp="1"/>
          </p:cNvSpPr>
          <p:nvPr>
            <p:ph idx="1"/>
          </p:nvPr>
        </p:nvSpPr>
        <p:spPr/>
        <p:txBody>
          <a:bodyPr/>
          <a:lstStyle/>
          <a:p>
            <a:r>
              <a:rPr lang="en-GB" b="1" dirty="0"/>
              <a:t>We keep track of how your child is doing throughout the year in a variety of ways e.g. observations, marking, quizzes, etc. </a:t>
            </a:r>
          </a:p>
          <a:p>
            <a:r>
              <a:rPr lang="en-GB" b="1" dirty="0"/>
              <a:t>Term 2 parents’ evening </a:t>
            </a:r>
          </a:p>
          <a:p>
            <a:r>
              <a:rPr lang="en-GB" b="1" dirty="0"/>
              <a:t>Term 3 brief written report</a:t>
            </a:r>
          </a:p>
          <a:p>
            <a:r>
              <a:rPr lang="en-GB" b="1" dirty="0"/>
              <a:t>Term 4 parents’ evening</a:t>
            </a:r>
          </a:p>
          <a:p>
            <a:r>
              <a:rPr lang="en-GB" b="1" dirty="0"/>
              <a:t>Terms 5 and 6 – final report and Open evening </a:t>
            </a:r>
          </a:p>
        </p:txBody>
      </p:sp>
    </p:spTree>
    <p:extLst>
      <p:ext uri="{BB962C8B-B14F-4D97-AF65-F5344CB8AC3E}">
        <p14:creationId xmlns:p14="http://schemas.microsoft.com/office/powerpoint/2010/main" val="357882962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5C4F4F-D42B-47F2-9847-4B9E302D2B1D}"/>
              </a:ext>
            </a:extLst>
          </p:cNvPr>
          <p:cNvSpPr>
            <a:spLocks noGrp="1"/>
          </p:cNvSpPr>
          <p:nvPr>
            <p:ph type="title"/>
          </p:nvPr>
        </p:nvSpPr>
        <p:spPr/>
        <p:txBody>
          <a:bodyPr>
            <a:normAutofit/>
          </a:bodyPr>
          <a:lstStyle/>
          <a:p>
            <a:pPr algn="ctr"/>
            <a:r>
              <a:rPr lang="en-GB" sz="3600" b="1" u="sng" dirty="0"/>
              <a:t>What your child should bring to school</a:t>
            </a:r>
          </a:p>
        </p:txBody>
      </p:sp>
      <p:sp>
        <p:nvSpPr>
          <p:cNvPr id="3" name="Content Placeholder 2">
            <a:extLst>
              <a:ext uri="{FF2B5EF4-FFF2-40B4-BE49-F238E27FC236}">
                <a16:creationId xmlns:a16="http://schemas.microsoft.com/office/drawing/2014/main" id="{D4A12563-F829-4659-B84B-97356DAAB6C7}"/>
              </a:ext>
            </a:extLst>
          </p:cNvPr>
          <p:cNvSpPr>
            <a:spLocks noGrp="1"/>
          </p:cNvSpPr>
          <p:nvPr>
            <p:ph idx="1"/>
          </p:nvPr>
        </p:nvSpPr>
        <p:spPr/>
        <p:txBody>
          <a:bodyPr vert="horz" lIns="91440" tIns="45720" rIns="91440" bIns="45720" rtlCol="0" anchor="ctr">
            <a:noAutofit/>
          </a:bodyPr>
          <a:lstStyle/>
          <a:p>
            <a:r>
              <a:rPr lang="en-GB" b="1" dirty="0">
                <a:cs typeface="Calibri"/>
              </a:rPr>
              <a:t>PE kit to be worn to school Thursdays and Fridays </a:t>
            </a:r>
          </a:p>
          <a:p>
            <a:endParaRPr lang="en-US" b="1" dirty="0"/>
          </a:p>
          <a:p>
            <a:r>
              <a:rPr lang="en-GB" b="1" dirty="0">
                <a:cs typeface="Calibri"/>
              </a:rPr>
              <a:t>Water bottle</a:t>
            </a:r>
          </a:p>
          <a:p>
            <a:endParaRPr lang="en-GB" b="1" dirty="0">
              <a:cs typeface="Calibri"/>
            </a:endParaRPr>
          </a:p>
          <a:p>
            <a:r>
              <a:rPr lang="en-GB" b="1" dirty="0">
                <a:cs typeface="Calibri"/>
              </a:rPr>
              <a:t>Raincoat and wellies</a:t>
            </a:r>
          </a:p>
          <a:p>
            <a:pPr marL="0" indent="0">
              <a:buNone/>
            </a:pPr>
            <a:endParaRPr lang="en-GB" b="1" dirty="0"/>
          </a:p>
          <a:p>
            <a:r>
              <a:rPr lang="en-GB" b="1" dirty="0"/>
              <a:t>Names on all belongings</a:t>
            </a:r>
            <a:endParaRPr lang="en-GB" b="1" dirty="0">
              <a:cs typeface="Calibri"/>
            </a:endParaRPr>
          </a:p>
        </p:txBody>
      </p:sp>
    </p:spTree>
    <p:extLst>
      <p:ext uri="{BB962C8B-B14F-4D97-AF65-F5344CB8AC3E}">
        <p14:creationId xmlns:p14="http://schemas.microsoft.com/office/powerpoint/2010/main" val="40680861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A8809E-9FDA-435A-9814-A8C9F9C7B18A}"/>
              </a:ext>
            </a:extLst>
          </p:cNvPr>
          <p:cNvSpPr>
            <a:spLocks noGrp="1"/>
          </p:cNvSpPr>
          <p:nvPr>
            <p:ph type="title"/>
          </p:nvPr>
        </p:nvSpPr>
        <p:spPr/>
        <p:txBody>
          <a:bodyPr anchor="b">
            <a:normAutofit/>
          </a:bodyPr>
          <a:lstStyle/>
          <a:p>
            <a:pPr algn="ctr"/>
            <a:r>
              <a:rPr lang="en-GB" sz="5400" b="1" u="sng" dirty="0"/>
              <a:t>Volunteers</a:t>
            </a:r>
          </a:p>
        </p:txBody>
      </p:sp>
      <p:sp>
        <p:nvSpPr>
          <p:cNvPr id="3" name="Content Placeholder 2">
            <a:extLst>
              <a:ext uri="{FF2B5EF4-FFF2-40B4-BE49-F238E27FC236}">
                <a16:creationId xmlns:a16="http://schemas.microsoft.com/office/drawing/2014/main" id="{337AF39E-DD11-4273-8F8D-29A3062AFC53}"/>
              </a:ext>
            </a:extLst>
          </p:cNvPr>
          <p:cNvSpPr>
            <a:spLocks noGrp="1"/>
          </p:cNvSpPr>
          <p:nvPr>
            <p:ph idx="1"/>
          </p:nvPr>
        </p:nvSpPr>
        <p:spPr/>
        <p:txBody>
          <a:bodyPr vert="horz" lIns="91440" tIns="45720" rIns="91440" bIns="45720" rtlCol="0" anchor="t">
            <a:normAutofit/>
          </a:bodyPr>
          <a:lstStyle/>
          <a:p>
            <a:r>
              <a:rPr lang="en-GB" sz="3200" dirty="0"/>
              <a:t>Need help with reading with children, displays, admin, trips, specialist skills you can offer </a:t>
            </a:r>
            <a:endParaRPr lang="en-GB" sz="3200" dirty="0">
              <a:cs typeface="Calibri"/>
            </a:endParaRPr>
          </a:p>
          <a:p>
            <a:r>
              <a:rPr lang="en-GB" sz="3200" dirty="0"/>
              <a:t>Email </a:t>
            </a:r>
            <a:r>
              <a:rPr lang="en-GB" sz="3200" dirty="0">
                <a:hlinkClick r:id="rId2"/>
              </a:rPr>
              <a:t>k.weiss@ladyj.kent.sch.uk</a:t>
            </a:r>
            <a:r>
              <a:rPr lang="en-GB" sz="3200" dirty="0"/>
              <a:t> or see school website under Key Information/Policies/Volunteer Handbook</a:t>
            </a:r>
            <a:endParaRPr lang="en-GB" sz="3200" dirty="0">
              <a:cs typeface="Calibri"/>
            </a:endParaRPr>
          </a:p>
        </p:txBody>
      </p:sp>
    </p:spTree>
    <p:extLst>
      <p:ext uri="{BB962C8B-B14F-4D97-AF65-F5344CB8AC3E}">
        <p14:creationId xmlns:p14="http://schemas.microsoft.com/office/powerpoint/2010/main" val="26797711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ACB9792-5B5F-4A1D-B4D8-82D4175CABBC}"/>
              </a:ext>
            </a:extLst>
          </p:cNvPr>
          <p:cNvSpPr txBox="1"/>
          <p:nvPr/>
        </p:nvSpPr>
        <p:spPr>
          <a:xfrm>
            <a:off x="147685" y="348790"/>
            <a:ext cx="11896630" cy="830997"/>
          </a:xfrm>
          <a:prstGeom prst="rect">
            <a:avLst/>
          </a:prstGeom>
          <a:noFill/>
        </p:spPr>
        <p:txBody>
          <a:bodyPr wrap="square" rtlCol="0">
            <a:spAutoFit/>
          </a:bodyPr>
          <a:lstStyle/>
          <a:p>
            <a:pPr algn="ctr"/>
            <a:r>
              <a:rPr lang="en-GB" sz="4800" dirty="0"/>
              <a:t>Thank you coming and have a lovely weekend!</a:t>
            </a:r>
          </a:p>
        </p:txBody>
      </p:sp>
      <p:pic>
        <p:nvPicPr>
          <p:cNvPr id="5122" name="Picture 2" descr="Common Kingfisher | Animal Database | Fandom">
            <a:extLst>
              <a:ext uri="{FF2B5EF4-FFF2-40B4-BE49-F238E27FC236}">
                <a16:creationId xmlns:a16="http://schemas.microsoft.com/office/drawing/2014/main" id="{5D8435A8-EAEF-45F4-83C3-0BA160EC3F2F}"/>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562548" y="1323683"/>
            <a:ext cx="4916862" cy="49168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754939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F9F5208B3CF004E9CEF0D2277D42920" ma:contentTypeVersion="18" ma:contentTypeDescription="Create a new document." ma:contentTypeScope="" ma:versionID="c785a19569a3915d42a8ec63c1f3acde">
  <xsd:schema xmlns:xsd="http://www.w3.org/2001/XMLSchema" xmlns:xs="http://www.w3.org/2001/XMLSchema" xmlns:p="http://schemas.microsoft.com/office/2006/metadata/properties" xmlns:ns2="d2f5ad65-7b50-424d-b6c9-b8996d629881" xmlns:ns3="47c9a9f1-703d-4280-927b-1074eb7ef86a" targetNamespace="http://schemas.microsoft.com/office/2006/metadata/properties" ma:root="true" ma:fieldsID="abfce8c473c931ebd115c769e15673c2" ns2:_="" ns3:_="">
    <xsd:import namespace="d2f5ad65-7b50-424d-b6c9-b8996d629881"/>
    <xsd:import namespace="47c9a9f1-703d-4280-927b-1074eb7ef86a"/>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2:MediaServiceOCR" minOccurs="0"/>
                <xsd:element ref="ns2:MediaLengthInSeconds" minOccurs="0"/>
                <xsd:element ref="ns2:MediaServiceLocation"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2f5ad65-7b50-424d-b6c9-b8996d62988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0cf44850-e72e-43a2-89c8-222bfdf97a62" ma:termSetId="09814cd3-568e-fe90-9814-8d621ff8fb84" ma:anchorId="fba54fb3-c3e1-fe81-a776-ca4b69148c4d" ma:open="true" ma:isKeyword="false">
      <xsd:complexType>
        <xsd:sequence>
          <xsd:element ref="pc:Terms" minOccurs="0" maxOccurs="1"/>
        </xsd:sequence>
      </xsd:complexType>
    </xsd:element>
    <xsd:element name="MediaServiceDateTaken" ma:index="17" nillable="true" ma:displayName="MediaServiceDateTaken" ma:hidden="true" ma:internalName="MediaServiceDateTaken" ma:readOnly="true">
      <xsd:simpleType>
        <xsd:restriction base="dms:Text"/>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element name="MediaLengthInSeconds" ma:index="21" nillable="true" ma:displayName="MediaLengthInSeconds" ma:hidden="true" ma:internalName="MediaLengthInSeconds" ma:readOnly="true">
      <xsd:simpleType>
        <xsd:restriction base="dms:Unknown"/>
      </xsd:simpleType>
    </xsd:element>
    <xsd:element name="MediaServiceLocation" ma:index="22" nillable="true" ma:displayName="Location" ma:internalName="MediaServiceLocation" ma:readOnly="true">
      <xsd:simpleType>
        <xsd:restriction base="dms:Text"/>
      </xsd:simpleType>
    </xsd:element>
    <xsd:element name="MediaServiceObjectDetectorVersions" ma:index="23"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element name="MediaServiceBillingMetadata" ma:index="25"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7c9a9f1-703d-4280-927b-1074eb7ef86a"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16" nillable="true" ma:displayName="Taxonomy Catch All Column" ma:hidden="true" ma:list="{5c92f635-9dc5-4f4f-8f74-58792e4c0826}" ma:internalName="TaxCatchAll" ma:showField="CatchAllData" ma:web="47c9a9f1-703d-4280-927b-1074eb7ef86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2f5ad65-7b50-424d-b6c9-b8996d629881">
      <Terms xmlns="http://schemas.microsoft.com/office/infopath/2007/PartnerControls"/>
    </lcf76f155ced4ddcb4097134ff3c332f>
    <TaxCatchAll xmlns="47c9a9f1-703d-4280-927b-1074eb7ef86a" xsi:nil="true"/>
    <SharedWithUsers xmlns="47c9a9f1-703d-4280-927b-1074eb7ef86a">
      <UserInfo>
        <DisplayName>Hannah Llewellyn</DisplayName>
        <AccountId>85</AccountId>
        <AccountType/>
      </UserInfo>
      <UserInfo>
        <DisplayName>Margaret Irle</DisplayName>
        <AccountId>166</AccountId>
        <AccountType/>
      </UserInfo>
      <UserInfo>
        <DisplayName>Laura Murphy</DisplayName>
        <AccountId>572</AccountId>
        <AccountType/>
      </UserInfo>
    </SharedWithUser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AD33B42-0D0F-4911-8D7B-B191E5043FA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2f5ad65-7b50-424d-b6c9-b8996d629881"/>
    <ds:schemaRef ds:uri="47c9a9f1-703d-4280-927b-1074eb7ef86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84A79C3-4B0B-4DF8-8AC9-F104684C3F0E}">
  <ds:schemaRefs>
    <ds:schemaRef ds:uri="http://purl.org/dc/terms/"/>
    <ds:schemaRef ds:uri="http://www.w3.org/XML/1998/namespace"/>
    <ds:schemaRef ds:uri="http://schemas.microsoft.com/office/2006/documentManagement/types"/>
    <ds:schemaRef ds:uri="http://purl.org/dc/elements/1.1/"/>
    <ds:schemaRef ds:uri="http://schemas.microsoft.com/office/infopath/2007/PartnerControls"/>
    <ds:schemaRef ds:uri="http://schemas.microsoft.com/office/2006/metadata/properties"/>
    <ds:schemaRef ds:uri="http://schemas.openxmlformats.org/package/2006/metadata/core-properties"/>
    <ds:schemaRef ds:uri="47c9a9f1-703d-4280-927b-1074eb7ef86a"/>
    <ds:schemaRef ds:uri="d2f5ad65-7b50-424d-b6c9-b8996d629881"/>
    <ds:schemaRef ds:uri="http://purl.org/dc/dcmitype/"/>
  </ds:schemaRefs>
</ds:datastoreItem>
</file>

<file path=customXml/itemProps3.xml><?xml version="1.0" encoding="utf-8"?>
<ds:datastoreItem xmlns:ds="http://schemas.openxmlformats.org/officeDocument/2006/customXml" ds:itemID="{5303B79B-7E10-4BB6-8AA2-8B5AB3BD7C6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TM03457491[[fn=Metropolitan]]</Template>
  <TotalTime>504</TotalTime>
  <Words>876</Words>
  <Application>Microsoft Office PowerPoint</Application>
  <PresentationFormat>Widescreen</PresentationFormat>
  <Paragraphs>113</Paragraphs>
  <Slides>26</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26</vt:i4>
      </vt:variant>
    </vt:vector>
  </HeadingPairs>
  <TitlesOfParts>
    <vt:vector size="32" baseType="lpstr">
      <vt:lpstr>Arial</vt:lpstr>
      <vt:lpstr>Calibri</vt:lpstr>
      <vt:lpstr>Calibri Light</vt:lpstr>
      <vt:lpstr>Comic Sans MS</vt:lpstr>
      <vt:lpstr>Segoe UI</vt:lpstr>
      <vt:lpstr>office theme</vt:lpstr>
      <vt:lpstr>PowerPoint Presentation</vt:lpstr>
      <vt:lpstr>Adults working in Kingfisher Class</vt:lpstr>
      <vt:lpstr>Adults who may work in Kingfisher Class</vt:lpstr>
      <vt:lpstr>Phase Leader</vt:lpstr>
      <vt:lpstr>Lady J Legacy At Lady Joanna Thornhill, we strive for the very best for our children, offering an education for the head, heart and hand that includes a wealth of opportunities and experiences to help develop our pupils and prepare them for their next steps in life.      As part of this we have developed the Lady Joanna Legacy. This is a series of opportunities and experiences that we pledge to ensure all children who attend Lady Joanna are able to access and enjoy during their time at school. </vt:lpstr>
      <vt:lpstr>PowerPoint Presentation</vt:lpstr>
      <vt:lpstr>PowerPoint Presentation</vt:lpstr>
      <vt:lpstr>Multiplication check</vt:lpstr>
      <vt:lpstr>PowerPoint Presentation</vt:lpstr>
      <vt:lpstr>PowerPoint Presentation</vt:lpstr>
      <vt:lpstr>PowerPoint Presentation</vt:lpstr>
      <vt:lpstr>PowerPoint Presentation</vt:lpstr>
      <vt:lpstr>Accelerated Reader</vt:lpstr>
      <vt:lpstr>Home Connect</vt:lpstr>
      <vt:lpstr>How parents can register for Home Connect</vt:lpstr>
      <vt:lpstr>How Children can quiz…</vt:lpstr>
      <vt:lpstr>The Curriculum </vt:lpstr>
      <vt:lpstr>The Curriculum </vt:lpstr>
      <vt:lpstr>PowerPoint Presentation</vt:lpstr>
      <vt:lpstr>How to help your child </vt:lpstr>
      <vt:lpstr>Seating and grouping </vt:lpstr>
      <vt:lpstr>Communication</vt:lpstr>
      <vt:lpstr>How we will let you know how your child is doing</vt:lpstr>
      <vt:lpstr>What your child should bring to school</vt:lpstr>
      <vt:lpstr>Volunteers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Weiss</dc:creator>
  <cp:lastModifiedBy>Rebecca Boden</cp:lastModifiedBy>
  <cp:revision>289</cp:revision>
  <dcterms:created xsi:type="dcterms:W3CDTF">2022-08-20T19:15:50Z</dcterms:created>
  <dcterms:modified xsi:type="dcterms:W3CDTF">2025-09-19T08:42:46Z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0x010100BF9F5208B3CF004E9CEF0D2277D42920</vt:lpwstr>
  </property>
  <property fmtid="{D5CDD505-2E9C-101B-9397-08002B2CF9AE}" pid="3" name="MediaServiceImageTags">
    <vt:lpwstr/>
  </property>
</Properties>
</file>