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926" r:id="rId5"/>
  </p:sldMasterIdLst>
  <p:notesMasterIdLst>
    <p:notesMasterId r:id="rId32"/>
  </p:notesMasterIdLst>
  <p:sldIdLst>
    <p:sldId id="287" r:id="rId6"/>
    <p:sldId id="292" r:id="rId7"/>
    <p:sldId id="293" r:id="rId8"/>
    <p:sldId id="300" r:id="rId9"/>
    <p:sldId id="294" r:id="rId10"/>
    <p:sldId id="295" r:id="rId11"/>
    <p:sldId id="271" r:id="rId12"/>
    <p:sldId id="272" r:id="rId13"/>
    <p:sldId id="276" r:id="rId14"/>
    <p:sldId id="278" r:id="rId15"/>
    <p:sldId id="282" r:id="rId16"/>
    <p:sldId id="281" r:id="rId17"/>
    <p:sldId id="291" r:id="rId18"/>
    <p:sldId id="290" r:id="rId19"/>
    <p:sldId id="289" r:id="rId20"/>
    <p:sldId id="301" r:id="rId21"/>
    <p:sldId id="296" r:id="rId22"/>
    <p:sldId id="297" r:id="rId23"/>
    <p:sldId id="280" r:id="rId24"/>
    <p:sldId id="261" r:id="rId25"/>
    <p:sldId id="302" r:id="rId26"/>
    <p:sldId id="298" r:id="rId27"/>
    <p:sldId id="299" r:id="rId28"/>
    <p:sldId id="286" r:id="rId29"/>
    <p:sldId id="265" r:id="rId30"/>
    <p:sldId id="26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220" autoAdjust="0"/>
  </p:normalViewPr>
  <p:slideViewPr>
    <p:cSldViewPr snapToGrid="0">
      <p:cViewPr varScale="1">
        <p:scale>
          <a:sx n="93" d="100"/>
          <a:sy n="93" d="100"/>
        </p:scale>
        <p:origin x="2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s>
</file>

<file path=ppt/diagrams/_rels/data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image" Target="../media/image12.jpe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8AEB9B-C846-441A-BD78-0EFDD49F11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099546F-7CD7-4588-A1A6-98AE5914EC56}">
      <dgm:prSet phldr="0"/>
      <dgm:spPr/>
      <dgm:t>
        <a:bodyPr/>
        <a:lstStyle/>
        <a:p>
          <a:r>
            <a:rPr lang="en-GB" b="0" i="0" dirty="0"/>
            <a:t>Learn to play a musical instrument (ukulele).  </a:t>
          </a:r>
          <a:endParaRPr lang="en-US" dirty="0"/>
        </a:p>
      </dgm:t>
    </dgm:pt>
    <dgm:pt modelId="{0A57876C-1A9E-4D07-A3F3-A615392D23D3}" type="parTrans" cxnId="{3A633390-8741-40FF-9B26-AA0A9B4B283B}">
      <dgm:prSet/>
      <dgm:spPr/>
      <dgm:t>
        <a:bodyPr/>
        <a:lstStyle/>
        <a:p>
          <a:endParaRPr lang="en-US"/>
        </a:p>
      </dgm:t>
    </dgm:pt>
    <dgm:pt modelId="{0FBAB020-1C5F-40B7-992E-F2CF7F92502B}" type="sibTrans" cxnId="{3A633390-8741-40FF-9B26-AA0A9B4B283B}">
      <dgm:prSet/>
      <dgm:spPr/>
      <dgm:t>
        <a:bodyPr/>
        <a:lstStyle/>
        <a:p>
          <a:endParaRPr lang="en-US"/>
        </a:p>
      </dgm:t>
    </dgm:pt>
    <dgm:pt modelId="{4D632929-0A5D-4383-8DB6-0640578F049D}">
      <dgm:prSet/>
      <dgm:spPr/>
      <dgm:t>
        <a:bodyPr/>
        <a:lstStyle/>
        <a:p>
          <a:r>
            <a:rPr lang="en-GB" b="0" i="0" dirty="0"/>
            <a:t>Engage in enterprise, creating and selling products.   </a:t>
          </a:r>
          <a:endParaRPr lang="en-US" dirty="0"/>
        </a:p>
      </dgm:t>
    </dgm:pt>
    <dgm:pt modelId="{2E88C31B-10C3-4673-85AB-437FA42820F6}" type="parTrans" cxnId="{4E45A0FF-F58B-4DB7-8E7C-48866E0E67F0}">
      <dgm:prSet/>
      <dgm:spPr/>
      <dgm:t>
        <a:bodyPr/>
        <a:lstStyle/>
        <a:p>
          <a:endParaRPr lang="en-US"/>
        </a:p>
      </dgm:t>
    </dgm:pt>
    <dgm:pt modelId="{91AA8D6A-5384-40A2-9F13-34556F82758A}" type="sibTrans" cxnId="{4E45A0FF-F58B-4DB7-8E7C-48866E0E67F0}">
      <dgm:prSet/>
      <dgm:spPr/>
      <dgm:t>
        <a:bodyPr/>
        <a:lstStyle/>
        <a:p>
          <a:endParaRPr lang="en-US"/>
        </a:p>
      </dgm:t>
    </dgm:pt>
    <dgm:pt modelId="{54AA8EC8-3753-4804-B2DD-A442DD575F0A}">
      <dgm:prSet phldr="0"/>
      <dgm:spPr/>
      <dgm:t>
        <a:bodyPr/>
        <a:lstStyle/>
        <a:p>
          <a:r>
            <a:rPr lang="en-GB" b="0" i="0" dirty="0"/>
            <a:t>Create artwork that is displayed in an exhibition or hung in a gallery. </a:t>
          </a:r>
          <a:endParaRPr lang="en-GB" dirty="0"/>
        </a:p>
      </dgm:t>
    </dgm:pt>
    <dgm:pt modelId="{F16B3FE8-0B1C-4E1B-A2CA-408DF7C7D213}" type="parTrans" cxnId="{0B52CD85-7CA6-4DB4-9F83-BE0702BAADF3}">
      <dgm:prSet/>
      <dgm:spPr/>
      <dgm:t>
        <a:bodyPr/>
        <a:lstStyle/>
        <a:p>
          <a:endParaRPr lang="en-US"/>
        </a:p>
      </dgm:t>
    </dgm:pt>
    <dgm:pt modelId="{6A6FA03B-1E22-4D68-9E11-4ACA98DF93E8}" type="sibTrans" cxnId="{0B52CD85-7CA6-4DB4-9F83-BE0702BAADF3}">
      <dgm:prSet/>
      <dgm:spPr/>
      <dgm:t>
        <a:bodyPr/>
        <a:lstStyle/>
        <a:p>
          <a:endParaRPr lang="en-US"/>
        </a:p>
      </dgm:t>
    </dgm:pt>
    <dgm:pt modelId="{55D106C0-F7B5-4E53-949A-A5DBB587D5C2}" type="pres">
      <dgm:prSet presAssocID="{8C8AEB9B-C846-441A-BD78-0EFDD49F11A5}" presName="root" presStyleCnt="0">
        <dgm:presLayoutVars>
          <dgm:dir/>
          <dgm:resizeHandles val="exact"/>
        </dgm:presLayoutVars>
      </dgm:prSet>
      <dgm:spPr/>
    </dgm:pt>
    <dgm:pt modelId="{729746D3-A13F-4239-B05A-C6C651AA57D5}" type="pres">
      <dgm:prSet presAssocID="{F099546F-7CD7-4588-A1A6-98AE5914EC56}" presName="compNode" presStyleCnt="0"/>
      <dgm:spPr/>
    </dgm:pt>
    <dgm:pt modelId="{8291C43C-FD22-4471-8192-497B49EE1EBC}" type="pres">
      <dgm:prSet presAssocID="{F099546F-7CD7-4588-A1A6-98AE5914EC56}" presName="bgRect" presStyleLbl="bgShp" presStyleIdx="0" presStyleCnt="3"/>
      <dgm:spPr/>
    </dgm:pt>
    <dgm:pt modelId="{A92368A6-F7A6-4D59-9496-7CA71E853B1D}" type="pres">
      <dgm:prSet presAssocID="{F099546F-7CD7-4588-A1A6-98AE5914EC56}"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a:noFill/>
        </a:ln>
      </dgm:spPr>
    </dgm:pt>
    <dgm:pt modelId="{00254DC2-CF45-4839-94F8-22DE7CE2A06C}" type="pres">
      <dgm:prSet presAssocID="{F099546F-7CD7-4588-A1A6-98AE5914EC56}" presName="spaceRect" presStyleCnt="0"/>
      <dgm:spPr/>
    </dgm:pt>
    <dgm:pt modelId="{2EB0AAA3-C177-4D52-B745-188950B87547}" type="pres">
      <dgm:prSet presAssocID="{F099546F-7CD7-4588-A1A6-98AE5914EC56}" presName="parTx" presStyleLbl="revTx" presStyleIdx="0" presStyleCnt="3">
        <dgm:presLayoutVars>
          <dgm:chMax val="0"/>
          <dgm:chPref val="0"/>
        </dgm:presLayoutVars>
      </dgm:prSet>
      <dgm:spPr/>
    </dgm:pt>
    <dgm:pt modelId="{C932C83C-4460-4F64-A2D0-58D913568D4F}" type="pres">
      <dgm:prSet presAssocID="{0FBAB020-1C5F-40B7-992E-F2CF7F92502B}" presName="sibTrans" presStyleCnt="0"/>
      <dgm:spPr/>
    </dgm:pt>
    <dgm:pt modelId="{8EC9FB08-EEC5-45FF-85B2-C22657A75E28}" type="pres">
      <dgm:prSet presAssocID="{4D632929-0A5D-4383-8DB6-0640578F049D}" presName="compNode" presStyleCnt="0"/>
      <dgm:spPr/>
    </dgm:pt>
    <dgm:pt modelId="{8314C687-77DD-4575-9B79-33E7145233E0}" type="pres">
      <dgm:prSet presAssocID="{4D632929-0A5D-4383-8DB6-0640578F049D}" presName="bgRect" presStyleLbl="bgShp" presStyleIdx="1" presStyleCnt="3"/>
      <dgm:spPr/>
    </dgm:pt>
    <dgm:pt modelId="{5F29D219-D585-4FD2-BF6B-AD8636040A7B}" type="pres">
      <dgm:prSet presAssocID="{4D632929-0A5D-4383-8DB6-0640578F049D}" presName="iconRect" presStyleLbl="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a:noFill/>
        </a:ln>
      </dgm:spPr>
    </dgm:pt>
    <dgm:pt modelId="{A9ADC885-021F-4834-BCA4-29864CF7B4DE}" type="pres">
      <dgm:prSet presAssocID="{4D632929-0A5D-4383-8DB6-0640578F049D}" presName="spaceRect" presStyleCnt="0"/>
      <dgm:spPr/>
    </dgm:pt>
    <dgm:pt modelId="{AA56104E-24D5-46F5-8962-85B00DC7712D}" type="pres">
      <dgm:prSet presAssocID="{4D632929-0A5D-4383-8DB6-0640578F049D}" presName="parTx" presStyleLbl="revTx" presStyleIdx="1" presStyleCnt="3">
        <dgm:presLayoutVars>
          <dgm:chMax val="0"/>
          <dgm:chPref val="0"/>
        </dgm:presLayoutVars>
      </dgm:prSet>
      <dgm:spPr/>
    </dgm:pt>
    <dgm:pt modelId="{396C6141-1270-4339-8160-9F7877093244}" type="pres">
      <dgm:prSet presAssocID="{91AA8D6A-5384-40A2-9F13-34556F82758A}" presName="sibTrans" presStyleCnt="0"/>
      <dgm:spPr/>
    </dgm:pt>
    <dgm:pt modelId="{EC51B3AB-FC4F-4B68-AB14-73603EA61121}" type="pres">
      <dgm:prSet presAssocID="{54AA8EC8-3753-4804-B2DD-A442DD575F0A}" presName="compNode" presStyleCnt="0"/>
      <dgm:spPr/>
    </dgm:pt>
    <dgm:pt modelId="{50B9A6EE-8E9A-4EEC-85AE-8B2B9049E1D3}" type="pres">
      <dgm:prSet presAssocID="{54AA8EC8-3753-4804-B2DD-A442DD575F0A}" presName="bgRect" presStyleLbl="bgShp" presStyleIdx="2" presStyleCnt="3"/>
      <dgm:spPr/>
    </dgm:pt>
    <dgm:pt modelId="{7EFA23F1-7CAC-4D07-9131-F44DAA99C7FB}" type="pres">
      <dgm:prSet presAssocID="{54AA8EC8-3753-4804-B2DD-A442DD575F0A}" presName="iconRect" presStyleLbl="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32000" r="-32000"/>
          </a:stretch>
        </a:blipFill>
        <a:ln>
          <a:noFill/>
        </a:ln>
      </dgm:spPr>
    </dgm:pt>
    <dgm:pt modelId="{491098BF-B68D-439B-BFA1-6D9194AF68C6}" type="pres">
      <dgm:prSet presAssocID="{54AA8EC8-3753-4804-B2DD-A442DD575F0A}" presName="spaceRect" presStyleCnt="0"/>
      <dgm:spPr/>
    </dgm:pt>
    <dgm:pt modelId="{98428B3A-0319-4455-B663-0CC89F2FE18D}" type="pres">
      <dgm:prSet presAssocID="{54AA8EC8-3753-4804-B2DD-A442DD575F0A}" presName="parTx" presStyleLbl="revTx" presStyleIdx="2" presStyleCnt="3">
        <dgm:presLayoutVars>
          <dgm:chMax val="0"/>
          <dgm:chPref val="0"/>
        </dgm:presLayoutVars>
      </dgm:prSet>
      <dgm:spPr/>
    </dgm:pt>
  </dgm:ptLst>
  <dgm:cxnLst>
    <dgm:cxn modelId="{8E387628-BCF8-4F4C-A7BC-AAF384F1B407}" type="presOf" srcId="{54AA8EC8-3753-4804-B2DD-A442DD575F0A}" destId="{98428B3A-0319-4455-B663-0CC89F2FE18D}" srcOrd="0" destOrd="0" presId="urn:microsoft.com/office/officeart/2018/2/layout/IconVerticalSolidList"/>
    <dgm:cxn modelId="{6363F875-3569-4912-BB76-81D38CC06964}" type="presOf" srcId="{F099546F-7CD7-4588-A1A6-98AE5914EC56}" destId="{2EB0AAA3-C177-4D52-B745-188950B87547}" srcOrd="0" destOrd="0" presId="urn:microsoft.com/office/officeart/2018/2/layout/IconVerticalSolidList"/>
    <dgm:cxn modelId="{0B52CD85-7CA6-4DB4-9F83-BE0702BAADF3}" srcId="{8C8AEB9B-C846-441A-BD78-0EFDD49F11A5}" destId="{54AA8EC8-3753-4804-B2DD-A442DD575F0A}" srcOrd="2" destOrd="0" parTransId="{F16B3FE8-0B1C-4E1B-A2CA-408DF7C7D213}" sibTransId="{6A6FA03B-1E22-4D68-9E11-4ACA98DF93E8}"/>
    <dgm:cxn modelId="{3A633390-8741-40FF-9B26-AA0A9B4B283B}" srcId="{8C8AEB9B-C846-441A-BD78-0EFDD49F11A5}" destId="{F099546F-7CD7-4588-A1A6-98AE5914EC56}" srcOrd="0" destOrd="0" parTransId="{0A57876C-1A9E-4D07-A3F3-A615392D23D3}" sibTransId="{0FBAB020-1C5F-40B7-992E-F2CF7F92502B}"/>
    <dgm:cxn modelId="{8EA9AFAD-F639-468B-9096-F546304E19DF}" type="presOf" srcId="{4D632929-0A5D-4383-8DB6-0640578F049D}" destId="{AA56104E-24D5-46F5-8962-85B00DC7712D}" srcOrd="0" destOrd="0" presId="urn:microsoft.com/office/officeart/2018/2/layout/IconVerticalSolidList"/>
    <dgm:cxn modelId="{7C8BD3DD-BBA9-4617-A090-8237C654FA85}" type="presOf" srcId="{8C8AEB9B-C846-441A-BD78-0EFDD49F11A5}" destId="{55D106C0-F7B5-4E53-949A-A5DBB587D5C2}" srcOrd="0" destOrd="0" presId="urn:microsoft.com/office/officeart/2018/2/layout/IconVerticalSolidList"/>
    <dgm:cxn modelId="{4E45A0FF-F58B-4DB7-8E7C-48866E0E67F0}" srcId="{8C8AEB9B-C846-441A-BD78-0EFDD49F11A5}" destId="{4D632929-0A5D-4383-8DB6-0640578F049D}" srcOrd="1" destOrd="0" parTransId="{2E88C31B-10C3-4673-85AB-437FA42820F6}" sibTransId="{91AA8D6A-5384-40A2-9F13-34556F82758A}"/>
    <dgm:cxn modelId="{BDBAF2C3-761C-4F56-B314-1D4CC01DC767}" type="presParOf" srcId="{55D106C0-F7B5-4E53-949A-A5DBB587D5C2}" destId="{729746D3-A13F-4239-B05A-C6C651AA57D5}" srcOrd="0" destOrd="0" presId="urn:microsoft.com/office/officeart/2018/2/layout/IconVerticalSolidList"/>
    <dgm:cxn modelId="{3B791841-6C84-4B37-AE61-261A02750263}" type="presParOf" srcId="{729746D3-A13F-4239-B05A-C6C651AA57D5}" destId="{8291C43C-FD22-4471-8192-497B49EE1EBC}" srcOrd="0" destOrd="0" presId="urn:microsoft.com/office/officeart/2018/2/layout/IconVerticalSolidList"/>
    <dgm:cxn modelId="{A83B2FA9-9087-4C41-B3B2-9773B4CC210A}" type="presParOf" srcId="{729746D3-A13F-4239-B05A-C6C651AA57D5}" destId="{A92368A6-F7A6-4D59-9496-7CA71E853B1D}" srcOrd="1" destOrd="0" presId="urn:microsoft.com/office/officeart/2018/2/layout/IconVerticalSolidList"/>
    <dgm:cxn modelId="{FCF55D5B-4ACE-4AC9-88A6-A412767CDDE7}" type="presParOf" srcId="{729746D3-A13F-4239-B05A-C6C651AA57D5}" destId="{00254DC2-CF45-4839-94F8-22DE7CE2A06C}" srcOrd="2" destOrd="0" presId="urn:microsoft.com/office/officeart/2018/2/layout/IconVerticalSolidList"/>
    <dgm:cxn modelId="{C49FB12C-BC02-4798-A2A4-B77BFF05CFC0}" type="presParOf" srcId="{729746D3-A13F-4239-B05A-C6C651AA57D5}" destId="{2EB0AAA3-C177-4D52-B745-188950B87547}" srcOrd="3" destOrd="0" presId="urn:microsoft.com/office/officeart/2018/2/layout/IconVerticalSolidList"/>
    <dgm:cxn modelId="{F3DCD1F0-DB07-4E29-A0E3-472FA16A7801}" type="presParOf" srcId="{55D106C0-F7B5-4E53-949A-A5DBB587D5C2}" destId="{C932C83C-4460-4F64-A2D0-58D913568D4F}" srcOrd="1" destOrd="0" presId="urn:microsoft.com/office/officeart/2018/2/layout/IconVerticalSolidList"/>
    <dgm:cxn modelId="{DCB9102B-37A9-413D-B91A-B76D363ABCF8}" type="presParOf" srcId="{55D106C0-F7B5-4E53-949A-A5DBB587D5C2}" destId="{8EC9FB08-EEC5-45FF-85B2-C22657A75E28}" srcOrd="2" destOrd="0" presId="urn:microsoft.com/office/officeart/2018/2/layout/IconVerticalSolidList"/>
    <dgm:cxn modelId="{E8A7B2AD-9496-42FF-95AA-700E045A0FBE}" type="presParOf" srcId="{8EC9FB08-EEC5-45FF-85B2-C22657A75E28}" destId="{8314C687-77DD-4575-9B79-33E7145233E0}" srcOrd="0" destOrd="0" presId="urn:microsoft.com/office/officeart/2018/2/layout/IconVerticalSolidList"/>
    <dgm:cxn modelId="{5BC443CE-DD83-42A9-A143-891E57342193}" type="presParOf" srcId="{8EC9FB08-EEC5-45FF-85B2-C22657A75E28}" destId="{5F29D219-D585-4FD2-BF6B-AD8636040A7B}" srcOrd="1" destOrd="0" presId="urn:microsoft.com/office/officeart/2018/2/layout/IconVerticalSolidList"/>
    <dgm:cxn modelId="{3AE96C7B-B070-41D4-853B-311ECA5ABA30}" type="presParOf" srcId="{8EC9FB08-EEC5-45FF-85B2-C22657A75E28}" destId="{A9ADC885-021F-4834-BCA4-29864CF7B4DE}" srcOrd="2" destOrd="0" presId="urn:microsoft.com/office/officeart/2018/2/layout/IconVerticalSolidList"/>
    <dgm:cxn modelId="{8DAF0222-8450-4C6C-8D37-45B9A57D81A0}" type="presParOf" srcId="{8EC9FB08-EEC5-45FF-85B2-C22657A75E28}" destId="{AA56104E-24D5-46F5-8962-85B00DC7712D}" srcOrd="3" destOrd="0" presId="urn:microsoft.com/office/officeart/2018/2/layout/IconVerticalSolidList"/>
    <dgm:cxn modelId="{E88D0F38-DE87-429B-A499-4D2626C7C88C}" type="presParOf" srcId="{55D106C0-F7B5-4E53-949A-A5DBB587D5C2}" destId="{396C6141-1270-4339-8160-9F7877093244}" srcOrd="3" destOrd="0" presId="urn:microsoft.com/office/officeart/2018/2/layout/IconVerticalSolidList"/>
    <dgm:cxn modelId="{4D4967DE-39C8-4849-AF98-57CF8FAC8743}" type="presParOf" srcId="{55D106C0-F7B5-4E53-949A-A5DBB587D5C2}" destId="{EC51B3AB-FC4F-4B68-AB14-73603EA61121}" srcOrd="4" destOrd="0" presId="urn:microsoft.com/office/officeart/2018/2/layout/IconVerticalSolidList"/>
    <dgm:cxn modelId="{D84C1270-9465-4F0C-8A98-EC041D8D1650}" type="presParOf" srcId="{EC51B3AB-FC4F-4B68-AB14-73603EA61121}" destId="{50B9A6EE-8E9A-4EEC-85AE-8B2B9049E1D3}" srcOrd="0" destOrd="0" presId="urn:microsoft.com/office/officeart/2018/2/layout/IconVerticalSolidList"/>
    <dgm:cxn modelId="{0B389121-151B-4E37-9862-5AEBCDD086E9}" type="presParOf" srcId="{EC51B3AB-FC4F-4B68-AB14-73603EA61121}" destId="{7EFA23F1-7CAC-4D07-9131-F44DAA99C7FB}" srcOrd="1" destOrd="0" presId="urn:microsoft.com/office/officeart/2018/2/layout/IconVerticalSolidList"/>
    <dgm:cxn modelId="{128B38DB-1AB6-487E-AE57-8652AB4E29CB}" type="presParOf" srcId="{EC51B3AB-FC4F-4B68-AB14-73603EA61121}" destId="{491098BF-B68D-439B-BFA1-6D9194AF68C6}" srcOrd="2" destOrd="0" presId="urn:microsoft.com/office/officeart/2018/2/layout/IconVerticalSolidList"/>
    <dgm:cxn modelId="{777524F3-27B3-4590-AAA2-A625F8035926}" type="presParOf" srcId="{EC51B3AB-FC4F-4B68-AB14-73603EA61121}" destId="{98428B3A-0319-4455-B663-0CC89F2FE18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91C43C-FD22-4471-8192-497B49EE1EBC}">
      <dsp:nvSpPr>
        <dsp:cNvPr id="0" name=""/>
        <dsp:cNvSpPr/>
      </dsp:nvSpPr>
      <dsp:spPr>
        <a:xfrm>
          <a:off x="0" y="671"/>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2368A6-F7A6-4D59-9496-7CA71E853B1D}">
      <dsp:nvSpPr>
        <dsp:cNvPr id="0" name=""/>
        <dsp:cNvSpPr/>
      </dsp:nvSpPr>
      <dsp:spPr>
        <a:xfrm>
          <a:off x="475646" y="354458"/>
          <a:ext cx="864811" cy="86481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B0AAA3-C177-4D52-B745-188950B87547}">
      <dsp:nvSpPr>
        <dsp:cNvPr id="0" name=""/>
        <dsp:cNvSpPr/>
      </dsp:nvSpPr>
      <dsp:spPr>
        <a:xfrm>
          <a:off x="1816103" y="67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Learn to play a musical instrument (ukulele).  </a:t>
          </a:r>
          <a:endParaRPr lang="en-US" sz="2500" kern="1200" dirty="0"/>
        </a:p>
      </dsp:txBody>
      <dsp:txXfrm>
        <a:off x="1816103" y="671"/>
        <a:ext cx="4447536" cy="1572384"/>
      </dsp:txXfrm>
    </dsp:sp>
    <dsp:sp modelId="{8314C687-77DD-4575-9B79-33E7145233E0}">
      <dsp:nvSpPr>
        <dsp:cNvPr id="0" name=""/>
        <dsp:cNvSpPr/>
      </dsp:nvSpPr>
      <dsp:spPr>
        <a:xfrm>
          <a:off x="0" y="1966151"/>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29D219-D585-4FD2-BF6B-AD8636040A7B}">
      <dsp:nvSpPr>
        <dsp:cNvPr id="0" name=""/>
        <dsp:cNvSpPr/>
      </dsp:nvSpPr>
      <dsp:spPr>
        <a:xfrm>
          <a:off x="475646" y="2319938"/>
          <a:ext cx="864811" cy="864811"/>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5000" r="-25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56104E-24D5-46F5-8962-85B00DC7712D}">
      <dsp:nvSpPr>
        <dsp:cNvPr id="0" name=""/>
        <dsp:cNvSpPr/>
      </dsp:nvSpPr>
      <dsp:spPr>
        <a:xfrm>
          <a:off x="1816103" y="1966151"/>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Engage in enterprise, creating and selling products.   </a:t>
          </a:r>
          <a:endParaRPr lang="en-US" sz="2500" kern="1200" dirty="0"/>
        </a:p>
      </dsp:txBody>
      <dsp:txXfrm>
        <a:off x="1816103" y="1966151"/>
        <a:ext cx="4447536" cy="1572384"/>
      </dsp:txXfrm>
    </dsp:sp>
    <dsp:sp modelId="{50B9A6EE-8E9A-4EEC-85AE-8B2B9049E1D3}">
      <dsp:nvSpPr>
        <dsp:cNvPr id="0" name=""/>
        <dsp:cNvSpPr/>
      </dsp:nvSpPr>
      <dsp:spPr>
        <a:xfrm>
          <a:off x="0" y="3931632"/>
          <a:ext cx="6263640" cy="157238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FA23F1-7CAC-4D07-9131-F44DAA99C7FB}">
      <dsp:nvSpPr>
        <dsp:cNvPr id="0" name=""/>
        <dsp:cNvSpPr/>
      </dsp:nvSpPr>
      <dsp:spPr>
        <a:xfrm>
          <a:off x="475646" y="4285418"/>
          <a:ext cx="864811" cy="86481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32000" r="-32000"/>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428B3A-0319-4455-B663-0CC89F2FE18D}">
      <dsp:nvSpPr>
        <dsp:cNvPr id="0" name=""/>
        <dsp:cNvSpPr/>
      </dsp:nvSpPr>
      <dsp:spPr>
        <a:xfrm>
          <a:off x="1816103" y="3931632"/>
          <a:ext cx="4447536" cy="1572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411" tIns="166411" rIns="166411" bIns="166411" numCol="1" spcCol="1270" anchor="ctr" anchorCtr="0">
          <a:noAutofit/>
        </a:bodyPr>
        <a:lstStyle/>
        <a:p>
          <a:pPr marL="0" lvl="0" indent="0" algn="l" defTabSz="1111250">
            <a:lnSpc>
              <a:spcPct val="90000"/>
            </a:lnSpc>
            <a:spcBef>
              <a:spcPct val="0"/>
            </a:spcBef>
            <a:spcAft>
              <a:spcPct val="35000"/>
            </a:spcAft>
            <a:buNone/>
          </a:pPr>
          <a:r>
            <a:rPr lang="en-GB" sz="2500" b="0" i="0" kern="1200" dirty="0"/>
            <a:t>Create artwork that is displayed in an exhibition or hung in a gallery. </a:t>
          </a:r>
          <a:endParaRPr lang="en-GB" sz="2500" kern="1200" dirty="0"/>
        </a:p>
      </dsp:txBody>
      <dsp:txXfrm>
        <a:off x="1816103" y="3931632"/>
        <a:ext cx="4447536" cy="157238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12:25:32.605"/>
    </inkml:context>
    <inkml:brush xml:id="br0">
      <inkml:brushProperty name="width" value="0.1" units="cm"/>
      <inkml:brushProperty name="height" value="0.1" units="cm"/>
      <inkml:brushProperty name="color" value="#FFFFFF"/>
    </inkml:brush>
  </inkml:definitions>
  <inkml:trace contextRef="#ctx0" brushRef="#br0">1 0 128,'0'6'0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30ED30-F1B3-43EF-B333-AA509D346A52}" type="datetimeFigureOut">
              <a:t>9/19/2025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9AC998-281A-4EB7-9DC6-8C062006054B}" type="slidenum">
              <a:t>‹#›</a:t>
            </a:fld>
            <a:endParaRPr lang="en-US"/>
          </a:p>
        </p:txBody>
      </p:sp>
    </p:spTree>
    <p:extLst>
      <p:ext uri="{BB962C8B-B14F-4D97-AF65-F5344CB8AC3E}">
        <p14:creationId xmlns:p14="http://schemas.microsoft.com/office/powerpoint/2010/main" val="120180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121"/>
                </a:solidFill>
                <a:effectLst/>
                <a:latin typeface="Calibri" panose="020F0502020204030204" pitchFamily="34" charset="0"/>
              </a:rPr>
              <a:t>These activities aim to support the personal development of our children, readying them for life beyond primary school.</a:t>
            </a:r>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5</a:t>
            </a:fld>
            <a:endParaRPr lang="en-GB"/>
          </a:p>
        </p:txBody>
      </p:sp>
    </p:spTree>
    <p:extLst>
      <p:ext uri="{BB962C8B-B14F-4D97-AF65-F5344CB8AC3E}">
        <p14:creationId xmlns:p14="http://schemas.microsoft.com/office/powerpoint/2010/main" val="2888668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17</a:t>
            </a:fld>
            <a:endParaRPr lang="en-GB"/>
          </a:p>
        </p:txBody>
      </p:sp>
    </p:spTree>
    <p:extLst>
      <p:ext uri="{BB962C8B-B14F-4D97-AF65-F5344CB8AC3E}">
        <p14:creationId xmlns:p14="http://schemas.microsoft.com/office/powerpoint/2010/main" val="2561986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9AC998-281A-4EB7-9DC6-8C062006054B}" type="slidenum">
              <a:rPr lang="en-GB" smtClean="0"/>
              <a:t>18</a:t>
            </a:fld>
            <a:endParaRPr lang="en-GB"/>
          </a:p>
        </p:txBody>
      </p:sp>
    </p:spTree>
    <p:extLst>
      <p:ext uri="{BB962C8B-B14F-4D97-AF65-F5344CB8AC3E}">
        <p14:creationId xmlns:p14="http://schemas.microsoft.com/office/powerpoint/2010/main" val="2431850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9/19/2025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3896758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65797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26098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33676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384702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873942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914433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2275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3788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92853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9/19/2025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796944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9/19/2025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9/19/2025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631644347"/>
      </p:ext>
    </p:extLst>
  </p:cSld>
  <p:clrMap bg1="lt1" tx1="dk1" bg2="lt2" tx2="dk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19" r:id="rId6"/>
    <p:sldLayoutId id="2147483915" r:id="rId7"/>
    <p:sldLayoutId id="2147483916" r:id="rId8"/>
    <p:sldLayoutId id="2147483917" r:id="rId9"/>
    <p:sldLayoutId id="2147483918" r:id="rId10"/>
    <p:sldLayoutId id="2147483920"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gov.uk/government/collections/multiplication-tables-chec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hyperlink" Target="https://www.topmarks.co.uk/maths-games/hit-the-button" TargetMode="External"/><Relationship Id="rId5" Type="http://schemas.openxmlformats.org/officeDocument/2006/relationships/hyperlink" Target="https://www.topmarks.co.uk/maths-games/daily10" TargetMode="Externa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customXml" Target="../ink/ink1.xml"/><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hyperlink" Target="https://www.ladyj.kent.sch.uk/" TargetMode="Externa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ladyj.kent.sch.uk/" TargetMode="External"/><Relationship Id="rId1" Type="http://schemas.openxmlformats.org/officeDocument/2006/relationships/slideLayout" Target="../slideLayouts/slideLayout13.xml"/><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k.weiss@ladyj.kent.sch.uk"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Freeform: Shape 19">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2" name="Freeform: Shape 21">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438912" y="1508760"/>
            <a:ext cx="3429000" cy="2898648"/>
          </a:xfrm>
        </p:spPr>
        <p:txBody>
          <a:bodyPr vert="horz" lIns="91440" tIns="45720" rIns="91440" bIns="45720" rtlCol="0">
            <a:noAutofit/>
          </a:bodyPr>
          <a:lstStyle/>
          <a:p>
            <a:r>
              <a:rPr lang="en-US" sz="6600" b="1" dirty="0"/>
              <a:t>Welcome to </a:t>
            </a:r>
            <a:br>
              <a:rPr lang="en-US" sz="6600" b="1" dirty="0"/>
            </a:br>
            <a:r>
              <a:rPr lang="en-US" sz="6600" b="1" dirty="0"/>
              <a:t>Parrot Class! </a:t>
            </a:r>
          </a:p>
        </p:txBody>
      </p:sp>
      <p:sp>
        <p:nvSpPr>
          <p:cNvPr id="24" name="Rectangle 23">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8767341-AA9F-B789-E0DF-68C0641792D9}"/>
              </a:ext>
            </a:extLst>
          </p:cNvPr>
          <p:cNvSpPr txBox="1"/>
          <p:nvPr/>
        </p:nvSpPr>
        <p:spPr>
          <a:xfrm>
            <a:off x="640080" y="2872899"/>
            <a:ext cx="4243589" cy="332066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endParaRPr lang="en-US" sz="1400" dirty="0">
              <a:cs typeface="Calibri"/>
            </a:endParaRPr>
          </a:p>
          <a:p>
            <a:pPr>
              <a:lnSpc>
                <a:spcPct val="90000"/>
              </a:lnSpc>
              <a:spcAft>
                <a:spcPts val="600"/>
              </a:spcAft>
              <a:buFont typeface="Arial" panose="020B0604020202020204" pitchFamily="34" charset="0"/>
            </a:pPr>
            <a:endParaRPr lang="en-US" sz="1400" dirty="0">
              <a:cs typeface="Calibri"/>
            </a:endParaRPr>
          </a:p>
          <a:p>
            <a:pPr indent="-228600">
              <a:lnSpc>
                <a:spcPct val="90000"/>
              </a:lnSpc>
              <a:spcAft>
                <a:spcPts val="600"/>
              </a:spcAft>
              <a:buFont typeface="Arial" panose="020B0604020202020204" pitchFamily="34" charset="0"/>
              <a:buChar char="•"/>
            </a:pPr>
            <a:endParaRPr lang="en-US" sz="1400">
              <a:cs typeface="Calibri" panose="020F0502020204030204"/>
            </a:endParaRPr>
          </a:p>
        </p:txBody>
      </p:sp>
      <p:pic>
        <p:nvPicPr>
          <p:cNvPr id="13" name="Picture 12">
            <a:extLst>
              <a:ext uri="{FF2B5EF4-FFF2-40B4-BE49-F238E27FC236}">
                <a16:creationId xmlns:a16="http://schemas.microsoft.com/office/drawing/2014/main" id="{9F5E67C6-681D-408D-B1D3-A2C14E4C74BC}"/>
              </a:ext>
            </a:extLst>
          </p:cNvPr>
          <p:cNvPicPr>
            <a:picLocks noChangeAspect="1"/>
          </p:cNvPicPr>
          <p:nvPr/>
        </p:nvPicPr>
        <p:blipFill rotWithShape="1">
          <a:blip r:embed="rId2"/>
          <a:srcRect l="54861"/>
          <a:stretch/>
        </p:blipFill>
        <p:spPr>
          <a:xfrm>
            <a:off x="4832649" y="233362"/>
            <a:ext cx="6416040" cy="6391275"/>
          </a:xfrm>
          <a:prstGeom prst="rect">
            <a:avLst/>
          </a:prstGeom>
        </p:spPr>
      </p:pic>
    </p:spTree>
    <p:extLst>
      <p:ext uri="{BB962C8B-B14F-4D97-AF65-F5344CB8AC3E}">
        <p14:creationId xmlns:p14="http://schemas.microsoft.com/office/powerpoint/2010/main" val="3929295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0" y="131975"/>
            <a:ext cx="11517198" cy="1054232"/>
          </a:xfrm>
        </p:spPr>
        <p:txBody>
          <a:bodyPr/>
          <a:lstStyle/>
          <a:p>
            <a:r>
              <a:rPr lang="en-GB" u="sng" dirty="0"/>
              <a:t>Adults working in Parrot Class</a:t>
            </a:r>
          </a:p>
        </p:txBody>
      </p:sp>
      <p:sp>
        <p:nvSpPr>
          <p:cNvPr id="11" name="TextBox 10">
            <a:extLst>
              <a:ext uri="{FF2B5EF4-FFF2-40B4-BE49-F238E27FC236}">
                <a16:creationId xmlns:a16="http://schemas.microsoft.com/office/drawing/2014/main" id="{D9F85A47-50FE-4194-86AE-88C42F6D5AE5}"/>
              </a:ext>
            </a:extLst>
          </p:cNvPr>
          <p:cNvSpPr txBox="1"/>
          <p:nvPr/>
        </p:nvSpPr>
        <p:spPr>
          <a:xfrm>
            <a:off x="110481" y="5727137"/>
            <a:ext cx="3022765" cy="400110"/>
          </a:xfrm>
          <a:prstGeom prst="rect">
            <a:avLst/>
          </a:prstGeom>
          <a:noFill/>
        </p:spPr>
        <p:txBody>
          <a:bodyPr wrap="square" rtlCol="0">
            <a:spAutoFit/>
          </a:bodyPr>
          <a:lstStyle/>
          <a:p>
            <a:r>
              <a:rPr lang="en-GB" sz="2000" dirty="0"/>
              <a:t>Mrs Kwouk – Class Teacher</a:t>
            </a:r>
          </a:p>
        </p:txBody>
      </p:sp>
      <p:sp>
        <p:nvSpPr>
          <p:cNvPr id="12" name="TextBox 11">
            <a:extLst>
              <a:ext uri="{FF2B5EF4-FFF2-40B4-BE49-F238E27FC236}">
                <a16:creationId xmlns:a16="http://schemas.microsoft.com/office/drawing/2014/main" id="{F24D4E46-9CAB-46E1-934B-5868156BC6C9}"/>
              </a:ext>
            </a:extLst>
          </p:cNvPr>
          <p:cNvSpPr txBox="1"/>
          <p:nvPr/>
        </p:nvSpPr>
        <p:spPr>
          <a:xfrm>
            <a:off x="3799073" y="5727137"/>
            <a:ext cx="3022765" cy="400110"/>
          </a:xfrm>
          <a:prstGeom prst="rect">
            <a:avLst/>
          </a:prstGeom>
          <a:noFill/>
        </p:spPr>
        <p:txBody>
          <a:bodyPr wrap="square" rtlCol="0">
            <a:spAutoFit/>
          </a:bodyPr>
          <a:lstStyle/>
          <a:p>
            <a:r>
              <a:rPr lang="en-GB" sz="2000" dirty="0"/>
              <a:t>Mrs Rossiter - TA</a:t>
            </a:r>
          </a:p>
        </p:txBody>
      </p:sp>
      <p:sp>
        <p:nvSpPr>
          <p:cNvPr id="13" name="TextBox 12">
            <a:extLst>
              <a:ext uri="{FF2B5EF4-FFF2-40B4-BE49-F238E27FC236}">
                <a16:creationId xmlns:a16="http://schemas.microsoft.com/office/drawing/2014/main" id="{CBE0AD12-CA36-4263-A239-330667760CD8}"/>
              </a:ext>
            </a:extLst>
          </p:cNvPr>
          <p:cNvSpPr txBox="1"/>
          <p:nvPr/>
        </p:nvSpPr>
        <p:spPr>
          <a:xfrm>
            <a:off x="6537496" y="5727137"/>
            <a:ext cx="2029456" cy="400110"/>
          </a:xfrm>
          <a:prstGeom prst="rect">
            <a:avLst/>
          </a:prstGeom>
          <a:noFill/>
        </p:spPr>
        <p:txBody>
          <a:bodyPr wrap="square" rtlCol="0">
            <a:spAutoFit/>
          </a:bodyPr>
          <a:lstStyle/>
          <a:p>
            <a:r>
              <a:rPr lang="en-GB" sz="2000" dirty="0"/>
              <a:t>Mrs Godden - TA</a:t>
            </a:r>
          </a:p>
        </p:txBody>
      </p:sp>
      <p:sp>
        <p:nvSpPr>
          <p:cNvPr id="9" name="TextBox 8">
            <a:extLst>
              <a:ext uri="{FF2B5EF4-FFF2-40B4-BE49-F238E27FC236}">
                <a16:creationId xmlns:a16="http://schemas.microsoft.com/office/drawing/2014/main" id="{2CFC6E2E-4506-4FD2-9B57-E44CEF1B9DB7}"/>
              </a:ext>
            </a:extLst>
          </p:cNvPr>
          <p:cNvSpPr txBox="1"/>
          <p:nvPr/>
        </p:nvSpPr>
        <p:spPr>
          <a:xfrm>
            <a:off x="9515873" y="5727137"/>
            <a:ext cx="2238162" cy="400110"/>
          </a:xfrm>
          <a:prstGeom prst="rect">
            <a:avLst/>
          </a:prstGeom>
          <a:noFill/>
        </p:spPr>
        <p:txBody>
          <a:bodyPr wrap="square" rtlCol="0">
            <a:spAutoFit/>
          </a:bodyPr>
          <a:lstStyle/>
          <a:p>
            <a:r>
              <a:rPr lang="en-GB" sz="2000" dirty="0"/>
              <a:t>Mrs Musgrove - TA</a:t>
            </a:r>
          </a:p>
        </p:txBody>
      </p:sp>
      <p:pic>
        <p:nvPicPr>
          <p:cNvPr id="5" name="Picture 4">
            <a:extLst>
              <a:ext uri="{FF2B5EF4-FFF2-40B4-BE49-F238E27FC236}">
                <a16:creationId xmlns:a16="http://schemas.microsoft.com/office/drawing/2014/main" id="{D0BDEE8E-703B-4472-AC20-3BFB9AAD12AE}"/>
              </a:ext>
            </a:extLst>
          </p:cNvPr>
          <p:cNvPicPr>
            <a:picLocks noChangeAspect="1"/>
          </p:cNvPicPr>
          <p:nvPr/>
        </p:nvPicPr>
        <p:blipFill>
          <a:blip r:embed="rId2"/>
          <a:stretch>
            <a:fillRect/>
          </a:stretch>
        </p:blipFill>
        <p:spPr>
          <a:xfrm>
            <a:off x="815955" y="3003188"/>
            <a:ext cx="1708801" cy="2515736"/>
          </a:xfrm>
          <a:prstGeom prst="rect">
            <a:avLst/>
          </a:prstGeom>
        </p:spPr>
      </p:pic>
      <p:pic>
        <p:nvPicPr>
          <p:cNvPr id="7" name="Picture 6">
            <a:extLst>
              <a:ext uri="{FF2B5EF4-FFF2-40B4-BE49-F238E27FC236}">
                <a16:creationId xmlns:a16="http://schemas.microsoft.com/office/drawing/2014/main" id="{4ACB5E59-835D-443C-BAED-BB43D27462EA}"/>
              </a:ext>
            </a:extLst>
          </p:cNvPr>
          <p:cNvPicPr>
            <a:picLocks noChangeAspect="1"/>
          </p:cNvPicPr>
          <p:nvPr/>
        </p:nvPicPr>
        <p:blipFill>
          <a:blip r:embed="rId3"/>
          <a:stretch>
            <a:fillRect/>
          </a:stretch>
        </p:blipFill>
        <p:spPr>
          <a:xfrm>
            <a:off x="3799073" y="2902451"/>
            <a:ext cx="1798128" cy="2429993"/>
          </a:xfrm>
          <a:prstGeom prst="rect">
            <a:avLst/>
          </a:prstGeom>
        </p:spPr>
      </p:pic>
      <p:pic>
        <p:nvPicPr>
          <p:cNvPr id="15" name="Picture 14">
            <a:extLst>
              <a:ext uri="{FF2B5EF4-FFF2-40B4-BE49-F238E27FC236}">
                <a16:creationId xmlns:a16="http://schemas.microsoft.com/office/drawing/2014/main" id="{135ECEA0-F414-4930-9B9A-C6F96EF222F7}"/>
              </a:ext>
            </a:extLst>
          </p:cNvPr>
          <p:cNvPicPr>
            <a:picLocks noChangeAspect="1"/>
          </p:cNvPicPr>
          <p:nvPr/>
        </p:nvPicPr>
        <p:blipFill>
          <a:blip r:embed="rId4"/>
          <a:stretch>
            <a:fillRect/>
          </a:stretch>
        </p:blipFill>
        <p:spPr>
          <a:xfrm>
            <a:off x="9765437" y="2917445"/>
            <a:ext cx="1803955" cy="2442021"/>
          </a:xfrm>
          <a:prstGeom prst="rect">
            <a:avLst/>
          </a:prstGeom>
        </p:spPr>
      </p:pic>
      <p:pic>
        <p:nvPicPr>
          <p:cNvPr id="19" name="Picture 18">
            <a:extLst>
              <a:ext uri="{FF2B5EF4-FFF2-40B4-BE49-F238E27FC236}">
                <a16:creationId xmlns:a16="http://schemas.microsoft.com/office/drawing/2014/main" id="{7B762083-935E-40C4-A1C4-BF8EBA4680B0}"/>
              </a:ext>
            </a:extLst>
          </p:cNvPr>
          <p:cNvPicPr>
            <a:picLocks noChangeAspect="1"/>
          </p:cNvPicPr>
          <p:nvPr/>
        </p:nvPicPr>
        <p:blipFill>
          <a:blip r:embed="rId5"/>
          <a:stretch>
            <a:fillRect/>
          </a:stretch>
        </p:blipFill>
        <p:spPr>
          <a:xfrm>
            <a:off x="6676008" y="2867595"/>
            <a:ext cx="1902148" cy="2662195"/>
          </a:xfrm>
          <a:prstGeom prst="rect">
            <a:avLst/>
          </a:prstGeom>
        </p:spPr>
      </p:pic>
    </p:spTree>
    <p:extLst>
      <p:ext uri="{BB962C8B-B14F-4D97-AF65-F5344CB8AC3E}">
        <p14:creationId xmlns:p14="http://schemas.microsoft.com/office/powerpoint/2010/main" val="2490252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1594-0DA3-460D-8565-CC61F3CC9C79}"/>
              </a:ext>
            </a:extLst>
          </p:cNvPr>
          <p:cNvSpPr>
            <a:spLocks noGrp="1"/>
          </p:cNvSpPr>
          <p:nvPr>
            <p:ph type="ctrTitle"/>
          </p:nvPr>
        </p:nvSpPr>
        <p:spPr>
          <a:xfrm>
            <a:off x="0" y="131975"/>
            <a:ext cx="11517198" cy="1054232"/>
          </a:xfrm>
        </p:spPr>
        <p:txBody>
          <a:bodyPr>
            <a:normAutofit/>
          </a:bodyPr>
          <a:lstStyle/>
          <a:p>
            <a:r>
              <a:rPr lang="en-GB" u="sng" dirty="0"/>
              <a:t>Adults who may work in Parrot Class</a:t>
            </a:r>
          </a:p>
        </p:txBody>
      </p:sp>
      <p:sp>
        <p:nvSpPr>
          <p:cNvPr id="11" name="TextBox 10">
            <a:extLst>
              <a:ext uri="{FF2B5EF4-FFF2-40B4-BE49-F238E27FC236}">
                <a16:creationId xmlns:a16="http://schemas.microsoft.com/office/drawing/2014/main" id="{D9F85A47-50FE-4194-86AE-88C42F6D5AE5}"/>
              </a:ext>
            </a:extLst>
          </p:cNvPr>
          <p:cNvSpPr txBox="1"/>
          <p:nvPr/>
        </p:nvSpPr>
        <p:spPr>
          <a:xfrm>
            <a:off x="286112" y="3886071"/>
            <a:ext cx="2117722" cy="707886"/>
          </a:xfrm>
          <a:prstGeom prst="rect">
            <a:avLst/>
          </a:prstGeom>
          <a:noFill/>
        </p:spPr>
        <p:txBody>
          <a:bodyPr wrap="square" rtlCol="0">
            <a:spAutoFit/>
          </a:bodyPr>
          <a:lstStyle/>
          <a:p>
            <a:pPr algn="ctr"/>
            <a:r>
              <a:rPr lang="en-GB" sz="2000" dirty="0"/>
              <a:t>Miss Fuller </a:t>
            </a:r>
          </a:p>
          <a:p>
            <a:pPr algn="ctr"/>
            <a:r>
              <a:rPr lang="en-GB" sz="2000" dirty="0"/>
              <a:t>PE Teacher</a:t>
            </a:r>
          </a:p>
        </p:txBody>
      </p:sp>
      <p:pic>
        <p:nvPicPr>
          <p:cNvPr id="7" name="Picture 6">
            <a:extLst>
              <a:ext uri="{FF2B5EF4-FFF2-40B4-BE49-F238E27FC236}">
                <a16:creationId xmlns:a16="http://schemas.microsoft.com/office/drawing/2014/main" id="{88B1BEDC-4A3E-4703-879C-16F217A594DA}"/>
              </a:ext>
            </a:extLst>
          </p:cNvPr>
          <p:cNvPicPr>
            <a:picLocks noChangeAspect="1"/>
          </p:cNvPicPr>
          <p:nvPr/>
        </p:nvPicPr>
        <p:blipFill>
          <a:blip r:embed="rId2"/>
          <a:stretch>
            <a:fillRect/>
          </a:stretch>
        </p:blipFill>
        <p:spPr>
          <a:xfrm>
            <a:off x="3152973" y="1525662"/>
            <a:ext cx="1154337" cy="2360409"/>
          </a:xfrm>
          <a:prstGeom prst="rect">
            <a:avLst/>
          </a:prstGeom>
        </p:spPr>
      </p:pic>
      <p:sp>
        <p:nvSpPr>
          <p:cNvPr id="14" name="TextBox 13">
            <a:extLst>
              <a:ext uri="{FF2B5EF4-FFF2-40B4-BE49-F238E27FC236}">
                <a16:creationId xmlns:a16="http://schemas.microsoft.com/office/drawing/2014/main" id="{202D0BCC-BE8F-4189-AA7E-CF5863CCB488}"/>
              </a:ext>
            </a:extLst>
          </p:cNvPr>
          <p:cNvSpPr txBox="1"/>
          <p:nvPr/>
        </p:nvSpPr>
        <p:spPr>
          <a:xfrm>
            <a:off x="2697038" y="3886071"/>
            <a:ext cx="2117722" cy="707886"/>
          </a:xfrm>
          <a:prstGeom prst="rect">
            <a:avLst/>
          </a:prstGeom>
          <a:noFill/>
        </p:spPr>
        <p:txBody>
          <a:bodyPr wrap="square" rtlCol="0">
            <a:spAutoFit/>
          </a:bodyPr>
          <a:lstStyle/>
          <a:p>
            <a:pPr algn="ctr"/>
            <a:r>
              <a:rPr lang="en-GB" sz="2000" dirty="0"/>
              <a:t>Mrs Selwood</a:t>
            </a:r>
          </a:p>
          <a:p>
            <a:pPr algn="ctr"/>
            <a:r>
              <a:rPr lang="en-GB" sz="2000" dirty="0"/>
              <a:t>HLTA</a:t>
            </a:r>
          </a:p>
        </p:txBody>
      </p:sp>
      <p:pic>
        <p:nvPicPr>
          <p:cNvPr id="15" name="Picture 14">
            <a:extLst>
              <a:ext uri="{FF2B5EF4-FFF2-40B4-BE49-F238E27FC236}">
                <a16:creationId xmlns:a16="http://schemas.microsoft.com/office/drawing/2014/main" id="{4C8E9434-8D12-4394-98F1-2CF3119A8DF1}"/>
              </a:ext>
            </a:extLst>
          </p:cNvPr>
          <p:cNvPicPr>
            <a:picLocks noChangeAspect="1"/>
          </p:cNvPicPr>
          <p:nvPr/>
        </p:nvPicPr>
        <p:blipFill>
          <a:blip r:embed="rId3"/>
          <a:stretch>
            <a:fillRect/>
          </a:stretch>
        </p:blipFill>
        <p:spPr>
          <a:xfrm>
            <a:off x="5170348" y="1525662"/>
            <a:ext cx="1992955" cy="2084435"/>
          </a:xfrm>
          <a:prstGeom prst="rect">
            <a:avLst/>
          </a:prstGeom>
        </p:spPr>
      </p:pic>
      <p:sp>
        <p:nvSpPr>
          <p:cNvPr id="16" name="TextBox 15">
            <a:extLst>
              <a:ext uri="{FF2B5EF4-FFF2-40B4-BE49-F238E27FC236}">
                <a16:creationId xmlns:a16="http://schemas.microsoft.com/office/drawing/2014/main" id="{E759B646-A80C-4309-9631-3F812D23EF2E}"/>
              </a:ext>
            </a:extLst>
          </p:cNvPr>
          <p:cNvSpPr txBox="1"/>
          <p:nvPr/>
        </p:nvSpPr>
        <p:spPr>
          <a:xfrm>
            <a:off x="5107964" y="3674530"/>
            <a:ext cx="2117722" cy="707886"/>
          </a:xfrm>
          <a:prstGeom prst="rect">
            <a:avLst/>
          </a:prstGeom>
          <a:noFill/>
        </p:spPr>
        <p:txBody>
          <a:bodyPr wrap="square" rtlCol="0">
            <a:spAutoFit/>
          </a:bodyPr>
          <a:lstStyle/>
          <a:p>
            <a:pPr algn="ctr"/>
            <a:r>
              <a:rPr lang="en-GB" sz="2000" dirty="0"/>
              <a:t>Miss Weller</a:t>
            </a:r>
          </a:p>
          <a:p>
            <a:pPr algn="ctr"/>
            <a:r>
              <a:rPr lang="en-GB" sz="2000" dirty="0"/>
              <a:t>HLTA</a:t>
            </a:r>
          </a:p>
        </p:txBody>
      </p:sp>
      <p:pic>
        <p:nvPicPr>
          <p:cNvPr id="18" name="Picture 17">
            <a:extLst>
              <a:ext uri="{FF2B5EF4-FFF2-40B4-BE49-F238E27FC236}">
                <a16:creationId xmlns:a16="http://schemas.microsoft.com/office/drawing/2014/main" id="{EB313D5C-F173-4968-B74C-773660DB88B4}"/>
              </a:ext>
            </a:extLst>
          </p:cNvPr>
          <p:cNvPicPr>
            <a:picLocks noChangeAspect="1"/>
          </p:cNvPicPr>
          <p:nvPr/>
        </p:nvPicPr>
        <p:blipFill>
          <a:blip r:embed="rId4"/>
          <a:stretch>
            <a:fillRect/>
          </a:stretch>
        </p:blipFill>
        <p:spPr>
          <a:xfrm>
            <a:off x="7884692" y="1473943"/>
            <a:ext cx="1599426" cy="2245469"/>
          </a:xfrm>
          <a:prstGeom prst="rect">
            <a:avLst/>
          </a:prstGeom>
        </p:spPr>
      </p:pic>
      <p:sp>
        <p:nvSpPr>
          <p:cNvPr id="19" name="TextBox 18">
            <a:extLst>
              <a:ext uri="{FF2B5EF4-FFF2-40B4-BE49-F238E27FC236}">
                <a16:creationId xmlns:a16="http://schemas.microsoft.com/office/drawing/2014/main" id="{0573C533-34F6-4451-BD9D-252A194C4209}"/>
              </a:ext>
            </a:extLst>
          </p:cNvPr>
          <p:cNvSpPr txBox="1"/>
          <p:nvPr/>
        </p:nvSpPr>
        <p:spPr>
          <a:xfrm>
            <a:off x="7692018" y="3741369"/>
            <a:ext cx="2117722" cy="707886"/>
          </a:xfrm>
          <a:prstGeom prst="rect">
            <a:avLst/>
          </a:prstGeom>
          <a:noFill/>
        </p:spPr>
        <p:txBody>
          <a:bodyPr wrap="square" rtlCol="0">
            <a:spAutoFit/>
          </a:bodyPr>
          <a:lstStyle/>
          <a:p>
            <a:pPr algn="ctr"/>
            <a:r>
              <a:rPr lang="en-GB" sz="2000" dirty="0"/>
              <a:t>Mrs Roberts</a:t>
            </a:r>
          </a:p>
          <a:p>
            <a:pPr algn="ctr"/>
            <a:r>
              <a:rPr lang="en-GB" sz="2000" dirty="0"/>
              <a:t>HLTA</a:t>
            </a:r>
          </a:p>
        </p:txBody>
      </p:sp>
      <p:sp>
        <p:nvSpPr>
          <p:cNvPr id="23" name="TextBox 22">
            <a:extLst>
              <a:ext uri="{FF2B5EF4-FFF2-40B4-BE49-F238E27FC236}">
                <a16:creationId xmlns:a16="http://schemas.microsoft.com/office/drawing/2014/main" id="{ECC18DDD-1D73-49BE-92F1-09B790077EFC}"/>
              </a:ext>
            </a:extLst>
          </p:cNvPr>
          <p:cNvSpPr txBox="1"/>
          <p:nvPr/>
        </p:nvSpPr>
        <p:spPr>
          <a:xfrm>
            <a:off x="9809740" y="3763326"/>
            <a:ext cx="2117722" cy="707886"/>
          </a:xfrm>
          <a:prstGeom prst="rect">
            <a:avLst/>
          </a:prstGeom>
          <a:noFill/>
        </p:spPr>
        <p:txBody>
          <a:bodyPr wrap="square" rtlCol="0">
            <a:spAutoFit/>
          </a:bodyPr>
          <a:lstStyle/>
          <a:p>
            <a:pPr algn="ctr"/>
            <a:r>
              <a:rPr lang="en-GB" sz="2000" dirty="0"/>
              <a:t>Mr Connelly</a:t>
            </a:r>
          </a:p>
          <a:p>
            <a:pPr algn="ctr"/>
            <a:r>
              <a:rPr lang="en-GB" sz="2000" dirty="0"/>
              <a:t>Music Teacher</a:t>
            </a:r>
          </a:p>
        </p:txBody>
      </p:sp>
      <p:pic>
        <p:nvPicPr>
          <p:cNvPr id="4" name="Picture 3">
            <a:extLst>
              <a:ext uri="{FF2B5EF4-FFF2-40B4-BE49-F238E27FC236}">
                <a16:creationId xmlns:a16="http://schemas.microsoft.com/office/drawing/2014/main" id="{30839897-8F1A-4132-B549-379EEEC49FEB}"/>
              </a:ext>
            </a:extLst>
          </p:cNvPr>
          <p:cNvPicPr>
            <a:picLocks noChangeAspect="1"/>
          </p:cNvPicPr>
          <p:nvPr/>
        </p:nvPicPr>
        <p:blipFill>
          <a:blip r:embed="rId5"/>
          <a:stretch>
            <a:fillRect/>
          </a:stretch>
        </p:blipFill>
        <p:spPr>
          <a:xfrm>
            <a:off x="526817" y="1585479"/>
            <a:ext cx="1855443" cy="2266592"/>
          </a:xfrm>
          <a:prstGeom prst="rect">
            <a:avLst/>
          </a:prstGeom>
        </p:spPr>
      </p:pic>
      <p:pic>
        <p:nvPicPr>
          <p:cNvPr id="8" name="Picture 7">
            <a:extLst>
              <a:ext uri="{FF2B5EF4-FFF2-40B4-BE49-F238E27FC236}">
                <a16:creationId xmlns:a16="http://schemas.microsoft.com/office/drawing/2014/main" id="{11E5ECD6-747D-4EAD-99D2-F53622C2CB87}"/>
              </a:ext>
            </a:extLst>
          </p:cNvPr>
          <p:cNvPicPr>
            <a:picLocks noChangeAspect="1"/>
          </p:cNvPicPr>
          <p:nvPr/>
        </p:nvPicPr>
        <p:blipFill>
          <a:blip r:embed="rId6"/>
          <a:stretch>
            <a:fillRect/>
          </a:stretch>
        </p:blipFill>
        <p:spPr>
          <a:xfrm>
            <a:off x="10040561" y="1541570"/>
            <a:ext cx="1654765" cy="2177842"/>
          </a:xfrm>
          <a:prstGeom prst="rect">
            <a:avLst/>
          </a:prstGeom>
        </p:spPr>
      </p:pic>
    </p:spTree>
    <p:extLst>
      <p:ext uri="{BB962C8B-B14F-4D97-AF65-F5344CB8AC3E}">
        <p14:creationId xmlns:p14="http://schemas.microsoft.com/office/powerpoint/2010/main" val="3747132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8343A2-3717-4683-8830-1BA27783325A}"/>
              </a:ext>
            </a:extLst>
          </p:cNvPr>
          <p:cNvSpPr>
            <a:spLocks noGrp="1"/>
          </p:cNvSpPr>
          <p:nvPr>
            <p:ph type="title"/>
          </p:nvPr>
        </p:nvSpPr>
        <p:spPr>
          <a:xfrm>
            <a:off x="838200" y="365125"/>
            <a:ext cx="10515600" cy="1325563"/>
          </a:xfrm>
        </p:spPr>
        <p:txBody>
          <a:bodyPr>
            <a:normAutofit/>
          </a:bodyPr>
          <a:lstStyle/>
          <a:p>
            <a:pPr algn="ctr"/>
            <a:r>
              <a:rPr lang="en-GB" u="sng" dirty="0"/>
              <a:t>Phase Leader</a:t>
            </a:r>
          </a:p>
        </p:txBody>
      </p:sp>
      <p:pic>
        <p:nvPicPr>
          <p:cNvPr id="8" name="Picture 7">
            <a:extLst>
              <a:ext uri="{FF2B5EF4-FFF2-40B4-BE49-F238E27FC236}">
                <a16:creationId xmlns:a16="http://schemas.microsoft.com/office/drawing/2014/main" id="{74180AEA-868D-4049-A2B5-5671E48C00F3}"/>
              </a:ext>
            </a:extLst>
          </p:cNvPr>
          <p:cNvPicPr>
            <a:picLocks noChangeAspect="1"/>
          </p:cNvPicPr>
          <p:nvPr/>
        </p:nvPicPr>
        <p:blipFill>
          <a:blip r:embed="rId2"/>
          <a:stretch>
            <a:fillRect/>
          </a:stretch>
        </p:blipFill>
        <p:spPr>
          <a:xfrm>
            <a:off x="4455427" y="1579979"/>
            <a:ext cx="3281145" cy="4351339"/>
          </a:xfrm>
          <a:prstGeom prst="rect">
            <a:avLst/>
          </a:prstGeom>
        </p:spPr>
      </p:pic>
      <p:sp>
        <p:nvSpPr>
          <p:cNvPr id="10" name="TextBox 9">
            <a:extLst>
              <a:ext uri="{FF2B5EF4-FFF2-40B4-BE49-F238E27FC236}">
                <a16:creationId xmlns:a16="http://schemas.microsoft.com/office/drawing/2014/main" id="{209E0E04-28F6-493D-89F2-D4ADD2C9ADF9}"/>
              </a:ext>
            </a:extLst>
          </p:cNvPr>
          <p:cNvSpPr txBox="1"/>
          <p:nvPr/>
        </p:nvSpPr>
        <p:spPr>
          <a:xfrm>
            <a:off x="4969327" y="5995110"/>
            <a:ext cx="2117722" cy="400110"/>
          </a:xfrm>
          <a:prstGeom prst="rect">
            <a:avLst/>
          </a:prstGeom>
          <a:noFill/>
        </p:spPr>
        <p:txBody>
          <a:bodyPr wrap="square" rtlCol="0">
            <a:spAutoFit/>
          </a:bodyPr>
          <a:lstStyle/>
          <a:p>
            <a:pPr algn="ctr"/>
            <a:r>
              <a:rPr lang="en-GB" sz="2000" dirty="0"/>
              <a:t>Mrs Kemp</a:t>
            </a:r>
          </a:p>
        </p:txBody>
      </p:sp>
    </p:spTree>
    <p:extLst>
      <p:ext uri="{BB962C8B-B14F-4D97-AF65-F5344CB8AC3E}">
        <p14:creationId xmlns:p14="http://schemas.microsoft.com/office/powerpoint/2010/main" val="1173482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291A4C3-F7BB-49E2-8995-7DD2F5EF2EC7}"/>
              </a:ext>
            </a:extLst>
          </p:cNvPr>
          <p:cNvSpPr>
            <a:spLocks noGrp="1"/>
          </p:cNvSpPr>
          <p:nvPr>
            <p:ph type="title"/>
          </p:nvPr>
        </p:nvSpPr>
        <p:spPr>
          <a:xfrm>
            <a:off x="157095" y="233892"/>
            <a:ext cx="4773124" cy="6515699"/>
          </a:xfrm>
        </p:spPr>
        <p:txBody>
          <a:bodyPr>
            <a:normAutofit fontScale="90000"/>
          </a:bodyPr>
          <a:lstStyle/>
          <a:p>
            <a:pPr algn="l" rtl="0" fontAlgn="base"/>
            <a:r>
              <a:rPr lang="en-GB" sz="6000" dirty="0">
                <a:solidFill>
                  <a:schemeClr val="bg1"/>
                </a:solidFill>
              </a:rPr>
              <a:t>Lady J Legacy</a:t>
            </a:r>
            <a:br>
              <a:rPr lang="en-GB" sz="6000" dirty="0">
                <a:solidFill>
                  <a:schemeClr val="bg1"/>
                </a:solidFill>
              </a:rPr>
            </a:br>
            <a:r>
              <a:rPr lang="en-GB" sz="2700" b="0" i="0" dirty="0">
                <a:solidFill>
                  <a:schemeClr val="bg1"/>
                </a:solidFill>
                <a:effectLst/>
                <a:latin typeface="Calibri" panose="020F0502020204030204" pitchFamily="34" charset="0"/>
              </a:rPr>
              <a:t>At Lady Joanna Thornhill, we strive for the very best for our children, offering an education for the head, heart and hand that includes a wealth of opportunities and experiences to help develop our pupils and prepare them for their next steps in life.   </a:t>
            </a:r>
            <a:br>
              <a:rPr lang="en-GB" sz="4000" b="0" i="0" dirty="0">
                <a:solidFill>
                  <a:schemeClr val="bg1"/>
                </a:solidFill>
                <a:effectLst/>
                <a:latin typeface="Segoe UI" panose="020B0502040204020203" pitchFamily="34" charset="0"/>
              </a:rPr>
            </a:br>
            <a:r>
              <a:rPr lang="en-GB" sz="2700" b="0" i="0" dirty="0">
                <a:solidFill>
                  <a:schemeClr val="bg1"/>
                </a:solidFill>
                <a:effectLst/>
                <a:latin typeface="Segoe UI" panose="020B0502040204020203" pitchFamily="34" charset="0"/>
              </a:rPr>
              <a:t> </a:t>
            </a:r>
            <a:br>
              <a:rPr lang="en-GB" sz="4000" b="0" i="0" dirty="0">
                <a:solidFill>
                  <a:schemeClr val="bg1"/>
                </a:solidFill>
                <a:effectLst/>
                <a:latin typeface="Segoe UI" panose="020B0502040204020203" pitchFamily="34" charset="0"/>
              </a:rPr>
            </a:br>
            <a:r>
              <a:rPr lang="en-GB" sz="2700" b="0" i="0" dirty="0">
                <a:solidFill>
                  <a:schemeClr val="bg1"/>
                </a:solidFill>
                <a:effectLst/>
                <a:latin typeface="Calibri" panose="020F0502020204030204" pitchFamily="34" charset="0"/>
              </a:rPr>
              <a:t>As part of this we have developed the </a:t>
            </a:r>
            <a:r>
              <a:rPr lang="en-GB" sz="2700" b="0" i="1" dirty="0">
                <a:solidFill>
                  <a:schemeClr val="bg1"/>
                </a:solidFill>
                <a:effectLst/>
                <a:latin typeface="Calibri" panose="020F0502020204030204" pitchFamily="34" charset="0"/>
              </a:rPr>
              <a:t>Lady Joanna Legacy</a:t>
            </a:r>
            <a:r>
              <a:rPr lang="en-GB" sz="2700" b="0" i="0" dirty="0">
                <a:solidFill>
                  <a:schemeClr val="bg1"/>
                </a:solidFill>
                <a:effectLst/>
                <a:latin typeface="Calibri" panose="020F0502020204030204" pitchFamily="34" charset="0"/>
              </a:rPr>
              <a:t>. This is a series of opportunities and experiences that we pledge to ensure all children who attend Lady Joanna are able to access and enjoy during their time at school.</a:t>
            </a:r>
            <a:br>
              <a:rPr lang="en-GB" sz="2800" b="0" i="0" dirty="0">
                <a:solidFill>
                  <a:srgbClr val="000000"/>
                </a:solidFill>
                <a:effectLst/>
                <a:latin typeface="Segoe UI" panose="020B0502040204020203" pitchFamily="34" charset="0"/>
              </a:rPr>
            </a:br>
            <a:endParaRPr lang="en-GB" sz="6000" dirty="0">
              <a:solidFill>
                <a:schemeClr val="bg1"/>
              </a:solidFill>
              <a:cs typeface="Calibri Light"/>
            </a:endParaRPr>
          </a:p>
        </p:txBody>
      </p:sp>
      <p:graphicFrame>
        <p:nvGraphicFramePr>
          <p:cNvPr id="5" name="Content Placeholder 2">
            <a:extLst>
              <a:ext uri="{FF2B5EF4-FFF2-40B4-BE49-F238E27FC236}">
                <a16:creationId xmlns:a16="http://schemas.microsoft.com/office/drawing/2014/main" id="{61F65E23-6105-4D01-D82F-67BB43D66EF7}"/>
              </a:ext>
            </a:extLst>
          </p:cNvPr>
          <p:cNvGraphicFramePr>
            <a:graphicFrameLocks noGrp="1"/>
          </p:cNvGraphicFramePr>
          <p:nvPr>
            <p:ph idx="1"/>
            <p:extLst>
              <p:ext uri="{D42A27DB-BD31-4B8C-83A1-F6EECF244321}">
                <p14:modId xmlns:p14="http://schemas.microsoft.com/office/powerpoint/2010/main" val="454446775"/>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1BEEDA6F-1361-4678-BCE5-E39E7977F7B3}"/>
              </a:ext>
            </a:extLst>
          </p:cNvPr>
          <p:cNvSpPr txBox="1"/>
          <p:nvPr/>
        </p:nvSpPr>
        <p:spPr>
          <a:xfrm>
            <a:off x="5305400" y="97172"/>
            <a:ext cx="5637229" cy="584775"/>
          </a:xfrm>
          <a:prstGeom prst="rect">
            <a:avLst/>
          </a:prstGeom>
          <a:noFill/>
        </p:spPr>
        <p:txBody>
          <a:bodyPr wrap="square" rtlCol="0">
            <a:spAutoFit/>
          </a:bodyPr>
          <a:lstStyle/>
          <a:p>
            <a:r>
              <a:rPr lang="en-GB" sz="3200" dirty="0"/>
              <a:t>The Lady J Legacy in Year Four:</a:t>
            </a:r>
          </a:p>
        </p:txBody>
      </p:sp>
    </p:spTree>
    <p:extLst>
      <p:ext uri="{BB962C8B-B14F-4D97-AF65-F5344CB8AC3E}">
        <p14:creationId xmlns:p14="http://schemas.microsoft.com/office/powerpoint/2010/main" val="2522719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8A2208-D76F-4F56-A9D6-D08903D84B09}"/>
              </a:ext>
            </a:extLst>
          </p:cNvPr>
          <p:cNvPicPr>
            <a:picLocks noChangeAspect="1"/>
          </p:cNvPicPr>
          <p:nvPr/>
        </p:nvPicPr>
        <p:blipFill>
          <a:blip r:embed="rId2"/>
          <a:stretch>
            <a:fillRect/>
          </a:stretch>
        </p:blipFill>
        <p:spPr>
          <a:xfrm>
            <a:off x="1170887" y="990259"/>
            <a:ext cx="9850225" cy="4877481"/>
          </a:xfrm>
          <a:prstGeom prst="rect">
            <a:avLst/>
          </a:prstGeom>
        </p:spPr>
      </p:pic>
    </p:spTree>
    <p:extLst>
      <p:ext uri="{BB962C8B-B14F-4D97-AF65-F5344CB8AC3E}">
        <p14:creationId xmlns:p14="http://schemas.microsoft.com/office/powerpoint/2010/main" val="3564245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Isosceles Triangle 17">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3F2D27D-45AE-40EF-91F8-16267D298CEB}"/>
              </a:ext>
            </a:extLst>
          </p:cNvPr>
          <p:cNvPicPr>
            <a:picLocks noChangeAspect="1"/>
          </p:cNvPicPr>
          <p:nvPr/>
        </p:nvPicPr>
        <p:blipFill>
          <a:blip r:embed="rId2"/>
          <a:stretch>
            <a:fillRect/>
          </a:stretch>
        </p:blipFill>
        <p:spPr>
          <a:xfrm>
            <a:off x="1656905" y="643467"/>
            <a:ext cx="8878190" cy="5571065"/>
          </a:xfrm>
          <a:prstGeom prst="rect">
            <a:avLst/>
          </a:prstGeom>
          <a:ln>
            <a:noFill/>
          </a:ln>
        </p:spPr>
      </p:pic>
      <p:sp>
        <p:nvSpPr>
          <p:cNvPr id="20" name="Isosceles Triangle 19">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FB5359B-1F72-4306-89F8-E7B9A5D79727}"/>
              </a:ext>
            </a:extLst>
          </p:cNvPr>
          <p:cNvSpPr txBox="1"/>
          <p:nvPr/>
        </p:nvSpPr>
        <p:spPr>
          <a:xfrm>
            <a:off x="385474" y="-78172"/>
            <a:ext cx="5128182" cy="830997"/>
          </a:xfrm>
          <a:prstGeom prst="rect">
            <a:avLst/>
          </a:prstGeom>
          <a:noFill/>
        </p:spPr>
        <p:txBody>
          <a:bodyPr wrap="square" rtlCol="0">
            <a:spAutoFit/>
          </a:bodyPr>
          <a:lstStyle/>
          <a:p>
            <a:r>
              <a:rPr lang="en-GB" sz="4800" u="sng" dirty="0"/>
              <a:t>Maths in Year 4</a:t>
            </a:r>
          </a:p>
        </p:txBody>
      </p:sp>
    </p:spTree>
    <p:extLst>
      <p:ext uri="{BB962C8B-B14F-4D97-AF65-F5344CB8AC3E}">
        <p14:creationId xmlns:p14="http://schemas.microsoft.com/office/powerpoint/2010/main" val="3936568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FBF074-A8C9-4B1C-8E12-6E55C8C07C82}"/>
              </a:ext>
            </a:extLst>
          </p:cNvPr>
          <p:cNvPicPr>
            <a:picLocks noChangeAspect="1"/>
          </p:cNvPicPr>
          <p:nvPr/>
        </p:nvPicPr>
        <p:blipFill>
          <a:blip r:embed="rId2"/>
          <a:stretch>
            <a:fillRect/>
          </a:stretch>
        </p:blipFill>
        <p:spPr>
          <a:xfrm>
            <a:off x="197446" y="2118674"/>
            <a:ext cx="5898554" cy="4518041"/>
          </a:xfrm>
          <a:prstGeom prst="rect">
            <a:avLst/>
          </a:prstGeom>
        </p:spPr>
      </p:pic>
      <p:pic>
        <p:nvPicPr>
          <p:cNvPr id="5" name="Picture 4">
            <a:extLst>
              <a:ext uri="{FF2B5EF4-FFF2-40B4-BE49-F238E27FC236}">
                <a16:creationId xmlns:a16="http://schemas.microsoft.com/office/drawing/2014/main" id="{94F874A5-B12A-40B5-ADE7-AA9DC790E7CA}"/>
              </a:ext>
            </a:extLst>
          </p:cNvPr>
          <p:cNvPicPr>
            <a:picLocks noChangeAspect="1"/>
          </p:cNvPicPr>
          <p:nvPr/>
        </p:nvPicPr>
        <p:blipFill>
          <a:blip r:embed="rId3"/>
          <a:stretch>
            <a:fillRect/>
          </a:stretch>
        </p:blipFill>
        <p:spPr>
          <a:xfrm>
            <a:off x="6096000" y="2118674"/>
            <a:ext cx="5832239" cy="4518041"/>
          </a:xfrm>
          <a:prstGeom prst="rect">
            <a:avLst/>
          </a:prstGeom>
        </p:spPr>
      </p:pic>
      <p:sp>
        <p:nvSpPr>
          <p:cNvPr id="7" name="TextBox 6">
            <a:extLst>
              <a:ext uri="{FF2B5EF4-FFF2-40B4-BE49-F238E27FC236}">
                <a16:creationId xmlns:a16="http://schemas.microsoft.com/office/drawing/2014/main" id="{CBE71941-B847-4D2A-8340-B4FFC54C7BBC}"/>
              </a:ext>
            </a:extLst>
          </p:cNvPr>
          <p:cNvSpPr txBox="1"/>
          <p:nvPr/>
        </p:nvSpPr>
        <p:spPr>
          <a:xfrm>
            <a:off x="565608" y="377072"/>
            <a:ext cx="5128182" cy="830997"/>
          </a:xfrm>
          <a:prstGeom prst="rect">
            <a:avLst/>
          </a:prstGeom>
          <a:noFill/>
        </p:spPr>
        <p:txBody>
          <a:bodyPr wrap="square" rtlCol="0">
            <a:spAutoFit/>
          </a:bodyPr>
          <a:lstStyle/>
          <a:p>
            <a:r>
              <a:rPr lang="en-GB" sz="4800" u="sng" dirty="0"/>
              <a:t>Place value</a:t>
            </a:r>
          </a:p>
        </p:txBody>
      </p:sp>
    </p:spTree>
    <p:extLst>
      <p:ext uri="{BB962C8B-B14F-4D97-AF65-F5344CB8AC3E}">
        <p14:creationId xmlns:p14="http://schemas.microsoft.com/office/powerpoint/2010/main" val="5148176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41A2F-2B67-60AB-2392-D9C09222AE37}"/>
              </a:ext>
            </a:extLst>
          </p:cNvPr>
          <p:cNvSpPr>
            <a:spLocks noGrp="1"/>
          </p:cNvSpPr>
          <p:nvPr>
            <p:ph type="title"/>
          </p:nvPr>
        </p:nvSpPr>
        <p:spPr/>
        <p:txBody>
          <a:bodyPr/>
          <a:lstStyle/>
          <a:p>
            <a:r>
              <a:rPr lang="en-US" dirty="0">
                <a:cs typeface="Calibri Light"/>
              </a:rPr>
              <a:t>Multiplication check</a:t>
            </a:r>
            <a:endParaRPr lang="en-US" dirty="0"/>
          </a:p>
        </p:txBody>
      </p:sp>
      <p:sp>
        <p:nvSpPr>
          <p:cNvPr id="3" name="Content Placeholder 2">
            <a:extLst>
              <a:ext uri="{FF2B5EF4-FFF2-40B4-BE49-F238E27FC236}">
                <a16:creationId xmlns:a16="http://schemas.microsoft.com/office/drawing/2014/main" id="{0622B90B-C92E-0F33-17F8-F42B1E36AB0F}"/>
              </a:ext>
            </a:extLst>
          </p:cNvPr>
          <p:cNvSpPr>
            <a:spLocks noGrp="1"/>
          </p:cNvSpPr>
          <p:nvPr>
            <p:ph idx="1"/>
          </p:nvPr>
        </p:nvSpPr>
        <p:spPr>
          <a:xfrm>
            <a:off x="827762" y="1418529"/>
            <a:ext cx="10515600" cy="4351338"/>
          </a:xfrm>
        </p:spPr>
        <p:txBody>
          <a:bodyPr vert="horz" lIns="91440" tIns="45720" rIns="91440" bIns="45720" rtlCol="0" anchor="t">
            <a:normAutofit/>
          </a:bodyPr>
          <a:lstStyle/>
          <a:p>
            <a:r>
              <a:rPr lang="en-US" dirty="0">
                <a:ea typeface="+mn-lt"/>
                <a:cs typeface="+mn-lt"/>
                <a:hlinkClick r:id="rId2"/>
              </a:rPr>
              <a:t>Multiplication tables check - GOV.UK (www.gov.uk)</a:t>
            </a:r>
          </a:p>
          <a:p>
            <a:endParaRPr lang="en-US" dirty="0">
              <a:cs typeface="Calibri"/>
            </a:endParaRPr>
          </a:p>
        </p:txBody>
      </p:sp>
      <p:pic>
        <p:nvPicPr>
          <p:cNvPr id="6" name="Picture 5">
            <a:extLst>
              <a:ext uri="{FF2B5EF4-FFF2-40B4-BE49-F238E27FC236}">
                <a16:creationId xmlns:a16="http://schemas.microsoft.com/office/drawing/2014/main" id="{15047831-C740-4393-8947-71DB77C50EC5}"/>
              </a:ext>
            </a:extLst>
          </p:cNvPr>
          <p:cNvPicPr>
            <a:picLocks noChangeAspect="1"/>
          </p:cNvPicPr>
          <p:nvPr/>
        </p:nvPicPr>
        <p:blipFill>
          <a:blip r:embed="rId3"/>
          <a:stretch>
            <a:fillRect/>
          </a:stretch>
        </p:blipFill>
        <p:spPr>
          <a:xfrm>
            <a:off x="838200" y="2372189"/>
            <a:ext cx="9954472" cy="3229841"/>
          </a:xfrm>
          <a:prstGeom prst="rect">
            <a:avLst/>
          </a:prstGeom>
        </p:spPr>
      </p:pic>
    </p:spTree>
    <p:extLst>
      <p:ext uri="{BB962C8B-B14F-4D97-AF65-F5344CB8AC3E}">
        <p14:creationId xmlns:p14="http://schemas.microsoft.com/office/powerpoint/2010/main" val="2257670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81BA485-1015-1E99-6FED-7BA7DABAF609}"/>
              </a:ext>
            </a:extLst>
          </p:cNvPr>
          <p:cNvPicPr>
            <a:picLocks noChangeAspect="1"/>
          </p:cNvPicPr>
          <p:nvPr/>
        </p:nvPicPr>
        <p:blipFill>
          <a:blip r:embed="rId2"/>
          <a:stretch>
            <a:fillRect/>
          </a:stretch>
        </p:blipFill>
        <p:spPr>
          <a:xfrm>
            <a:off x="9059795" y="5991911"/>
            <a:ext cx="3194349" cy="646332"/>
          </a:xfrm>
          <a:prstGeom prst="rect">
            <a:avLst/>
          </a:prstGeom>
        </p:spPr>
      </p:pic>
      <p:pic>
        <p:nvPicPr>
          <p:cNvPr id="4" name="Picture 4" descr="Timeline&#10;&#10;Description automatically generated">
            <a:extLst>
              <a:ext uri="{FF2B5EF4-FFF2-40B4-BE49-F238E27FC236}">
                <a16:creationId xmlns:a16="http://schemas.microsoft.com/office/drawing/2014/main" id="{291803BF-E9CD-E0BD-9EFC-BB96817937A7}"/>
              </a:ext>
            </a:extLst>
          </p:cNvPr>
          <p:cNvPicPr>
            <a:picLocks noChangeAspect="1"/>
          </p:cNvPicPr>
          <p:nvPr/>
        </p:nvPicPr>
        <p:blipFill>
          <a:blip r:embed="rId3"/>
          <a:stretch>
            <a:fillRect/>
          </a:stretch>
        </p:blipFill>
        <p:spPr>
          <a:xfrm>
            <a:off x="748675" y="3848346"/>
            <a:ext cx="4216235" cy="1543401"/>
          </a:xfrm>
          <a:prstGeom prst="rect">
            <a:avLst/>
          </a:prstGeom>
        </p:spPr>
      </p:pic>
      <p:pic>
        <p:nvPicPr>
          <p:cNvPr id="5" name="Picture 5" descr="Graphical user interface&#10;&#10;Description automatically generated">
            <a:extLst>
              <a:ext uri="{FF2B5EF4-FFF2-40B4-BE49-F238E27FC236}">
                <a16:creationId xmlns:a16="http://schemas.microsoft.com/office/drawing/2014/main" id="{D9CDDAD0-FB9D-5ED4-336E-D21161ECB847}"/>
              </a:ext>
            </a:extLst>
          </p:cNvPr>
          <p:cNvPicPr>
            <a:picLocks noChangeAspect="1"/>
          </p:cNvPicPr>
          <p:nvPr/>
        </p:nvPicPr>
        <p:blipFill>
          <a:blip r:embed="rId4"/>
          <a:stretch>
            <a:fillRect/>
          </a:stretch>
        </p:blipFill>
        <p:spPr>
          <a:xfrm>
            <a:off x="6793879" y="3812058"/>
            <a:ext cx="3961426" cy="1480680"/>
          </a:xfrm>
          <a:prstGeom prst="rect">
            <a:avLst/>
          </a:prstGeom>
        </p:spPr>
      </p:pic>
      <p:sp>
        <p:nvSpPr>
          <p:cNvPr id="6" name="TextBox 5">
            <a:extLst>
              <a:ext uri="{FF2B5EF4-FFF2-40B4-BE49-F238E27FC236}">
                <a16:creationId xmlns:a16="http://schemas.microsoft.com/office/drawing/2014/main" id="{7A779574-6C2B-8D7D-7036-8C4DF642CF56}"/>
              </a:ext>
            </a:extLst>
          </p:cNvPr>
          <p:cNvSpPr txBox="1"/>
          <p:nvPr/>
        </p:nvSpPr>
        <p:spPr>
          <a:xfrm>
            <a:off x="7227091" y="529273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Daily 10 - Mental </a:t>
            </a:r>
            <a:r>
              <a:rPr lang="en-US" dirty="0" err="1">
                <a:hlinkClick r:id="rId5"/>
              </a:rPr>
              <a:t>Maths</a:t>
            </a:r>
            <a:r>
              <a:rPr lang="en-US" dirty="0">
                <a:hlinkClick r:id="rId5"/>
              </a:rPr>
              <a:t> Challenge - </a:t>
            </a:r>
            <a:r>
              <a:rPr lang="en-US" dirty="0" err="1">
                <a:hlinkClick r:id="rId5"/>
              </a:rPr>
              <a:t>Topmarks</a:t>
            </a:r>
            <a:endParaRPr lang="en-US" dirty="0"/>
          </a:p>
        </p:txBody>
      </p:sp>
      <p:sp>
        <p:nvSpPr>
          <p:cNvPr id="7" name="TextBox 6">
            <a:extLst>
              <a:ext uri="{FF2B5EF4-FFF2-40B4-BE49-F238E27FC236}">
                <a16:creationId xmlns:a16="http://schemas.microsoft.com/office/drawing/2014/main" id="{29FDB8E3-DE1C-DD6D-0D7A-02301D9B56E4}"/>
              </a:ext>
            </a:extLst>
          </p:cNvPr>
          <p:cNvSpPr txBox="1"/>
          <p:nvPr/>
        </p:nvSpPr>
        <p:spPr>
          <a:xfrm>
            <a:off x="1613588" y="5391747"/>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6"/>
              </a:rPr>
              <a:t>Hit the Button - Quick fire </a:t>
            </a:r>
            <a:r>
              <a:rPr lang="en-US" dirty="0" err="1">
                <a:hlinkClick r:id="rId6"/>
              </a:rPr>
              <a:t>maths</a:t>
            </a:r>
            <a:r>
              <a:rPr lang="en-US" dirty="0">
                <a:hlinkClick r:id="rId6"/>
              </a:rPr>
              <a:t> </a:t>
            </a:r>
            <a:r>
              <a:rPr lang="en-US" dirty="0" err="1">
                <a:hlinkClick r:id="rId6"/>
              </a:rPr>
              <a:t>practise</a:t>
            </a:r>
            <a:r>
              <a:rPr lang="en-US" dirty="0">
                <a:hlinkClick r:id="rId6"/>
              </a:rPr>
              <a:t> for 6-11 year </a:t>
            </a:r>
            <a:r>
              <a:rPr lang="en-US" dirty="0" err="1">
                <a:hlinkClick r:id="rId6"/>
              </a:rPr>
              <a:t>olds</a:t>
            </a:r>
            <a:r>
              <a:rPr lang="en-US" dirty="0">
                <a:hlinkClick r:id="rId6"/>
              </a:rPr>
              <a:t> (topmarks.co.uk)</a:t>
            </a:r>
            <a:endParaRPr lang="en-US" dirty="0"/>
          </a:p>
        </p:txBody>
      </p:sp>
      <p:pic>
        <p:nvPicPr>
          <p:cNvPr id="9" name="Picture 8">
            <a:extLst>
              <a:ext uri="{FF2B5EF4-FFF2-40B4-BE49-F238E27FC236}">
                <a16:creationId xmlns:a16="http://schemas.microsoft.com/office/drawing/2014/main" id="{365C5045-F868-499A-9670-A18A8C048DF8}"/>
              </a:ext>
            </a:extLst>
          </p:cNvPr>
          <p:cNvPicPr>
            <a:picLocks noChangeAspect="1"/>
          </p:cNvPicPr>
          <p:nvPr/>
        </p:nvPicPr>
        <p:blipFill>
          <a:blip r:embed="rId7"/>
          <a:stretch>
            <a:fillRect/>
          </a:stretch>
        </p:blipFill>
        <p:spPr>
          <a:xfrm>
            <a:off x="6008865" y="310131"/>
            <a:ext cx="3961426" cy="2666170"/>
          </a:xfrm>
          <a:prstGeom prst="rect">
            <a:avLst/>
          </a:prstGeom>
        </p:spPr>
      </p:pic>
      <p:sp>
        <p:nvSpPr>
          <p:cNvPr id="12" name="TextBox 11">
            <a:extLst>
              <a:ext uri="{FF2B5EF4-FFF2-40B4-BE49-F238E27FC236}">
                <a16:creationId xmlns:a16="http://schemas.microsoft.com/office/drawing/2014/main" id="{68B9DFA1-6A72-492D-8EC0-CE8147EA8550}"/>
              </a:ext>
            </a:extLst>
          </p:cNvPr>
          <p:cNvSpPr txBox="1"/>
          <p:nvPr/>
        </p:nvSpPr>
        <p:spPr>
          <a:xfrm>
            <a:off x="594804" y="710214"/>
            <a:ext cx="4216235" cy="2308324"/>
          </a:xfrm>
          <a:prstGeom prst="rect">
            <a:avLst/>
          </a:prstGeom>
          <a:noFill/>
        </p:spPr>
        <p:txBody>
          <a:bodyPr wrap="square" rtlCol="0">
            <a:spAutoFit/>
          </a:bodyPr>
          <a:lstStyle/>
          <a:p>
            <a:r>
              <a:rPr lang="en-GB" sz="4800" dirty="0"/>
              <a:t>Emile Education – preparing for the MTC</a:t>
            </a:r>
          </a:p>
        </p:txBody>
      </p:sp>
    </p:spTree>
    <p:extLst>
      <p:ext uri="{BB962C8B-B14F-4D97-AF65-F5344CB8AC3E}">
        <p14:creationId xmlns:p14="http://schemas.microsoft.com/office/powerpoint/2010/main" val="4132212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7152DE-A1D9-4408-998D-04E75EC6426E}"/>
              </a:ext>
            </a:extLst>
          </p:cNvPr>
          <p:cNvSpPr txBox="1"/>
          <p:nvPr/>
        </p:nvSpPr>
        <p:spPr>
          <a:xfrm>
            <a:off x="302693" y="203193"/>
            <a:ext cx="5495826" cy="369332"/>
          </a:xfrm>
          <a:prstGeom prst="rect">
            <a:avLst/>
          </a:prstGeom>
          <a:noFill/>
        </p:spPr>
        <p:txBody>
          <a:bodyPr wrap="square" rtlCol="0">
            <a:spAutoFit/>
          </a:bodyPr>
          <a:lstStyle/>
          <a:p>
            <a:r>
              <a:rPr lang="en-GB" dirty="0"/>
              <a:t>Reading VIPERS</a:t>
            </a:r>
          </a:p>
        </p:txBody>
      </p:sp>
      <p:pic>
        <p:nvPicPr>
          <p:cNvPr id="4" name="Picture 3">
            <a:extLst>
              <a:ext uri="{FF2B5EF4-FFF2-40B4-BE49-F238E27FC236}">
                <a16:creationId xmlns:a16="http://schemas.microsoft.com/office/drawing/2014/main" id="{F03722A9-16E1-41D5-BFB4-BDEC29FDDF37}"/>
              </a:ext>
            </a:extLst>
          </p:cNvPr>
          <p:cNvPicPr>
            <a:picLocks noChangeAspect="1"/>
          </p:cNvPicPr>
          <p:nvPr/>
        </p:nvPicPr>
        <p:blipFill>
          <a:blip r:embed="rId2"/>
          <a:stretch>
            <a:fillRect/>
          </a:stretch>
        </p:blipFill>
        <p:spPr>
          <a:xfrm>
            <a:off x="269087" y="163647"/>
            <a:ext cx="6485409" cy="6496856"/>
          </a:xfrm>
          <a:prstGeom prst="rect">
            <a:avLst/>
          </a:prstGeom>
        </p:spPr>
      </p:pic>
      <p:pic>
        <p:nvPicPr>
          <p:cNvPr id="5" name="Picture 2" descr="Diagram&#10;&#10;Description automatically generated">
            <a:extLst>
              <a:ext uri="{FF2B5EF4-FFF2-40B4-BE49-F238E27FC236}">
                <a16:creationId xmlns:a16="http://schemas.microsoft.com/office/drawing/2014/main" id="{29922981-8E49-D7C6-8A7B-421AB2F508A1}"/>
              </a:ext>
            </a:extLst>
          </p:cNvPr>
          <p:cNvPicPr>
            <a:picLocks noChangeAspect="1"/>
          </p:cNvPicPr>
          <p:nvPr/>
        </p:nvPicPr>
        <p:blipFill rotWithShape="1">
          <a:blip r:embed="rId3"/>
          <a:srcRect r="425" b="-1"/>
          <a:stretch/>
        </p:blipFill>
        <p:spPr>
          <a:xfrm>
            <a:off x="5649970" y="1831941"/>
            <a:ext cx="6542030" cy="3678621"/>
          </a:xfrm>
          <a:prstGeom prst="rect">
            <a:avLst/>
          </a:prstGeom>
        </p:spPr>
      </p:pic>
    </p:spTree>
    <p:extLst>
      <p:ext uri="{BB962C8B-B14F-4D97-AF65-F5344CB8AC3E}">
        <p14:creationId xmlns:p14="http://schemas.microsoft.com/office/powerpoint/2010/main" val="1271794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A75791-ABD6-45E2-B58A-77112BD0F8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2A542E6-1924-4FE2-89D1-3CB19468C1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3" name="Rectangle 12">
              <a:extLst>
                <a:ext uri="{FF2B5EF4-FFF2-40B4-BE49-F238E27FC236}">
                  <a16:creationId xmlns:a16="http://schemas.microsoft.com/office/drawing/2014/main" id="{1F353183-2147-472B-AD7D-4A085FF6A4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AAA42C8-A082-4DFD-A5F3-FC9EF825B1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5">
            <a:extLst>
              <a:ext uri="{FF2B5EF4-FFF2-40B4-BE49-F238E27FC236}">
                <a16:creationId xmlns:a16="http://schemas.microsoft.com/office/drawing/2014/main" id="{B7C1FE76-8223-3477-DE65-2F90234208F6}"/>
              </a:ext>
            </a:extLst>
          </p:cNvPr>
          <p:cNvPicPr>
            <a:picLocks noChangeAspect="1"/>
          </p:cNvPicPr>
          <p:nvPr/>
        </p:nvPicPr>
        <p:blipFill rotWithShape="1">
          <a:blip r:embed="rId2"/>
          <a:srcRect l="13993" r="12612" b="-1"/>
          <a:stretch/>
        </p:blipFill>
        <p:spPr>
          <a:xfrm>
            <a:off x="2035214" y="1762490"/>
            <a:ext cx="2280713" cy="4172921"/>
          </a:xfrm>
          <a:prstGeom prst="rect">
            <a:avLst/>
          </a:prstGeom>
          <a:effectLst>
            <a:outerShdw blurRad="508000" dist="101600" dir="5400000" algn="tl" rotWithShape="0">
              <a:prstClr val="black">
                <a:alpha val="10000"/>
              </a:prstClr>
            </a:outerShdw>
          </a:effectLst>
        </p:spPr>
      </p:pic>
      <p:sp>
        <p:nvSpPr>
          <p:cNvPr id="3" name="TextBox 2">
            <a:extLst>
              <a:ext uri="{FF2B5EF4-FFF2-40B4-BE49-F238E27FC236}">
                <a16:creationId xmlns:a16="http://schemas.microsoft.com/office/drawing/2014/main" id="{6A31B70F-25FD-1013-D8DB-AA3026EF092A}"/>
              </a:ext>
            </a:extLst>
          </p:cNvPr>
          <p:cNvSpPr txBox="1"/>
          <p:nvPr/>
        </p:nvSpPr>
        <p:spPr>
          <a:xfrm>
            <a:off x="750691" y="75993"/>
            <a:ext cx="11131863" cy="102733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4000" dirty="0">
                <a:solidFill>
                  <a:schemeClr val="tx1">
                    <a:alpha val="60000"/>
                  </a:schemeClr>
                </a:solidFill>
              </a:rPr>
              <a:t>Key texts this year include…</a:t>
            </a:r>
          </a:p>
        </p:txBody>
      </p:sp>
      <p:pic>
        <p:nvPicPr>
          <p:cNvPr id="4" name="Picture 4" descr="A picture containing text&#10;&#10;Description automatically generated">
            <a:extLst>
              <a:ext uri="{FF2B5EF4-FFF2-40B4-BE49-F238E27FC236}">
                <a16:creationId xmlns:a16="http://schemas.microsoft.com/office/drawing/2014/main" id="{D748D374-B414-A94E-2553-DBBBCBBEC136}"/>
              </a:ext>
            </a:extLst>
          </p:cNvPr>
          <p:cNvPicPr>
            <a:picLocks noChangeAspect="1"/>
          </p:cNvPicPr>
          <p:nvPr/>
        </p:nvPicPr>
        <p:blipFill rotWithShape="1">
          <a:blip r:embed="rId3"/>
          <a:srcRect l="7265" r="6927"/>
          <a:stretch/>
        </p:blipFill>
        <p:spPr>
          <a:xfrm>
            <a:off x="8464751" y="1658797"/>
            <a:ext cx="2282400" cy="4172400"/>
          </a:xfrm>
          <a:prstGeom prst="rect">
            <a:avLst/>
          </a:prstGeom>
        </p:spPr>
      </p:pic>
      <p:pic>
        <p:nvPicPr>
          <p:cNvPr id="1028" name="Picture 4" descr="The Boy At the Back of the Class ...">
            <a:extLst>
              <a:ext uri="{FF2B5EF4-FFF2-40B4-BE49-F238E27FC236}">
                <a16:creationId xmlns:a16="http://schemas.microsoft.com/office/drawing/2014/main" id="{2913F09B-A550-405F-9197-001E7DA04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8341" y="1762490"/>
            <a:ext cx="2716562" cy="4172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48429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90338" y="640080"/>
            <a:ext cx="3734014" cy="3566160"/>
          </a:xfrm>
        </p:spPr>
        <p:txBody>
          <a:bodyPr anchor="b">
            <a:normAutofit/>
          </a:bodyPr>
          <a:lstStyle/>
          <a:p>
            <a:r>
              <a:rPr lang="en-US" sz="8000">
                <a:cs typeface="Calibri Light"/>
              </a:rPr>
              <a:t>Accelerated Reader</a:t>
            </a:r>
            <a:endParaRPr lang="en-US" sz="8000"/>
          </a:p>
        </p:txBody>
      </p:sp>
      <p:sp>
        <p:nvSpPr>
          <p:cNvPr id="53" name="Rectangle 6">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E79937"/>
          </a:solidFill>
          <a:ln w="38100" cap="rnd">
            <a:solidFill>
              <a:srgbClr val="E79937"/>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D1F4B822-979C-3AF2-C49D-92C265E60AB1}"/>
              </a:ext>
            </a:extLst>
          </p:cNvPr>
          <p:cNvPicPr>
            <a:picLocks noChangeAspect="1"/>
          </p:cNvPicPr>
          <p:nvPr/>
        </p:nvPicPr>
        <p:blipFill rotWithShape="1">
          <a:blip r:embed="rId2"/>
          <a:srcRect l="16524" r="1652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200062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5445E5-5D63-FFA4-BEF0-0B50A180D6E4}"/>
              </a:ext>
            </a:extLst>
          </p:cNvPr>
          <p:cNvSpPr>
            <a:spLocks noGrp="1"/>
          </p:cNvSpPr>
          <p:nvPr>
            <p:ph type="title"/>
          </p:nvPr>
        </p:nvSpPr>
        <p:spPr>
          <a:xfrm>
            <a:off x="630936" y="639520"/>
            <a:ext cx="3429000" cy="1719072"/>
          </a:xfrm>
        </p:spPr>
        <p:txBody>
          <a:bodyPr anchor="b">
            <a:normAutofit/>
          </a:bodyPr>
          <a:lstStyle/>
          <a:p>
            <a:r>
              <a:rPr lang="en-US" dirty="0">
                <a:ea typeface="+mj-lt"/>
                <a:cs typeface="+mj-lt"/>
              </a:rPr>
              <a:t>Home Connect</a:t>
            </a:r>
            <a:endParaRPr lang="en-US" dirty="0"/>
          </a:p>
        </p:txBody>
      </p:sp>
      <p:sp>
        <p:nvSpPr>
          <p:cNvPr id="11"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084" y="2532888"/>
            <a:ext cx="3291840" cy="18288"/>
          </a:xfrm>
          <a:custGeom>
            <a:avLst/>
            <a:gdLst>
              <a:gd name="connsiteX0" fmla="*/ 0 w 3291840"/>
              <a:gd name="connsiteY0" fmla="*/ 0 h 18288"/>
              <a:gd name="connsiteX1" fmla="*/ 625450 w 3291840"/>
              <a:gd name="connsiteY1" fmla="*/ 0 h 18288"/>
              <a:gd name="connsiteX2" fmla="*/ 1283818 w 3291840"/>
              <a:gd name="connsiteY2" fmla="*/ 0 h 18288"/>
              <a:gd name="connsiteX3" fmla="*/ 1975104 w 3291840"/>
              <a:gd name="connsiteY3" fmla="*/ 0 h 18288"/>
              <a:gd name="connsiteX4" fmla="*/ 2666390 w 3291840"/>
              <a:gd name="connsiteY4" fmla="*/ 0 h 18288"/>
              <a:gd name="connsiteX5" fmla="*/ 3291840 w 3291840"/>
              <a:gd name="connsiteY5" fmla="*/ 0 h 18288"/>
              <a:gd name="connsiteX6" fmla="*/ 3291840 w 3291840"/>
              <a:gd name="connsiteY6" fmla="*/ 18288 h 18288"/>
              <a:gd name="connsiteX7" fmla="*/ 2567635 w 3291840"/>
              <a:gd name="connsiteY7" fmla="*/ 18288 h 18288"/>
              <a:gd name="connsiteX8" fmla="*/ 1843430 w 3291840"/>
              <a:gd name="connsiteY8" fmla="*/ 18288 h 18288"/>
              <a:gd name="connsiteX9" fmla="*/ 1185062 w 3291840"/>
              <a:gd name="connsiteY9" fmla="*/ 18288 h 18288"/>
              <a:gd name="connsiteX10" fmla="*/ 0 w 3291840"/>
              <a:gd name="connsiteY10" fmla="*/ 18288 h 18288"/>
              <a:gd name="connsiteX11" fmla="*/ 0 w 329184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91840" h="18288" fill="none" extrusionOk="0">
                <a:moveTo>
                  <a:pt x="0" y="0"/>
                </a:moveTo>
                <a:cubicBezTo>
                  <a:pt x="173613" y="5552"/>
                  <a:pt x="489242" y="1770"/>
                  <a:pt x="625450" y="0"/>
                </a:cubicBezTo>
                <a:cubicBezTo>
                  <a:pt x="761658" y="-1770"/>
                  <a:pt x="1015131" y="32079"/>
                  <a:pt x="1283818" y="0"/>
                </a:cubicBezTo>
                <a:cubicBezTo>
                  <a:pt x="1552505" y="-32079"/>
                  <a:pt x="1752773" y="10771"/>
                  <a:pt x="1975104" y="0"/>
                </a:cubicBezTo>
                <a:cubicBezTo>
                  <a:pt x="2197435" y="-10771"/>
                  <a:pt x="2433070" y="21341"/>
                  <a:pt x="2666390" y="0"/>
                </a:cubicBezTo>
                <a:cubicBezTo>
                  <a:pt x="2899710" y="-21341"/>
                  <a:pt x="3028437" y="16612"/>
                  <a:pt x="3291840" y="0"/>
                </a:cubicBezTo>
                <a:cubicBezTo>
                  <a:pt x="3291131" y="8157"/>
                  <a:pt x="3291427" y="12125"/>
                  <a:pt x="3291840" y="18288"/>
                </a:cubicBezTo>
                <a:cubicBezTo>
                  <a:pt x="3043276" y="37868"/>
                  <a:pt x="2921041" y="-12908"/>
                  <a:pt x="2567635" y="18288"/>
                </a:cubicBezTo>
                <a:cubicBezTo>
                  <a:pt x="2214230" y="49484"/>
                  <a:pt x="2189623" y="-13019"/>
                  <a:pt x="1843430" y="18288"/>
                </a:cubicBezTo>
                <a:cubicBezTo>
                  <a:pt x="1497237" y="49595"/>
                  <a:pt x="1492584" y="29180"/>
                  <a:pt x="1185062" y="18288"/>
                </a:cubicBezTo>
                <a:cubicBezTo>
                  <a:pt x="877540" y="7396"/>
                  <a:pt x="313238" y="46443"/>
                  <a:pt x="0" y="18288"/>
                </a:cubicBezTo>
                <a:cubicBezTo>
                  <a:pt x="-46" y="12483"/>
                  <a:pt x="-203" y="6491"/>
                  <a:pt x="0" y="0"/>
                </a:cubicBezTo>
                <a:close/>
              </a:path>
              <a:path w="3291840" h="18288" stroke="0" extrusionOk="0">
                <a:moveTo>
                  <a:pt x="0" y="0"/>
                </a:moveTo>
                <a:cubicBezTo>
                  <a:pt x="281971" y="23935"/>
                  <a:pt x="485873" y="-14021"/>
                  <a:pt x="625450" y="0"/>
                </a:cubicBezTo>
                <a:cubicBezTo>
                  <a:pt x="765027" y="14021"/>
                  <a:pt x="1048900" y="27914"/>
                  <a:pt x="1185062" y="0"/>
                </a:cubicBezTo>
                <a:cubicBezTo>
                  <a:pt x="1321224" y="-27914"/>
                  <a:pt x="1648252" y="-3988"/>
                  <a:pt x="1909267" y="0"/>
                </a:cubicBezTo>
                <a:cubicBezTo>
                  <a:pt x="2170282" y="3988"/>
                  <a:pt x="2301957" y="25891"/>
                  <a:pt x="2534717" y="0"/>
                </a:cubicBezTo>
                <a:cubicBezTo>
                  <a:pt x="2767477" y="-25891"/>
                  <a:pt x="3078800" y="21500"/>
                  <a:pt x="3291840" y="0"/>
                </a:cubicBezTo>
                <a:cubicBezTo>
                  <a:pt x="3291576" y="4493"/>
                  <a:pt x="3292224" y="9472"/>
                  <a:pt x="3291840" y="18288"/>
                </a:cubicBezTo>
                <a:cubicBezTo>
                  <a:pt x="3120474" y="15714"/>
                  <a:pt x="2816568" y="4633"/>
                  <a:pt x="2633472" y="18288"/>
                </a:cubicBezTo>
                <a:cubicBezTo>
                  <a:pt x="2450376" y="31943"/>
                  <a:pt x="2160769" y="37350"/>
                  <a:pt x="1909267" y="18288"/>
                </a:cubicBezTo>
                <a:cubicBezTo>
                  <a:pt x="1657765" y="-774"/>
                  <a:pt x="1623992" y="9648"/>
                  <a:pt x="1349654" y="18288"/>
                </a:cubicBezTo>
                <a:cubicBezTo>
                  <a:pt x="1075316" y="26928"/>
                  <a:pt x="833426" y="34181"/>
                  <a:pt x="691286" y="18288"/>
                </a:cubicBezTo>
                <a:cubicBezTo>
                  <a:pt x="549146" y="2395"/>
                  <a:pt x="342011" y="24201"/>
                  <a:pt x="0" y="18288"/>
                </a:cubicBezTo>
                <a:cubicBezTo>
                  <a:pt x="843" y="9577"/>
                  <a:pt x="371" y="6900"/>
                  <a:pt x="0" y="0"/>
                </a:cubicBezTo>
                <a:close/>
              </a:path>
            </a:pathLst>
          </a:custGeom>
          <a:solidFill>
            <a:srgbClr val="EB57CE"/>
          </a:solidFill>
          <a:ln w="38100" cap="rnd">
            <a:solidFill>
              <a:srgbClr val="EB57C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3089F3-5D5B-CACA-CEF1-CD0FC39CE6E7}"/>
              </a:ext>
            </a:extLst>
          </p:cNvPr>
          <p:cNvSpPr>
            <a:spLocks noGrp="1"/>
          </p:cNvSpPr>
          <p:nvPr>
            <p:ph idx="1"/>
          </p:nvPr>
        </p:nvSpPr>
        <p:spPr>
          <a:xfrm>
            <a:off x="630936" y="2807208"/>
            <a:ext cx="3429000" cy="3410712"/>
          </a:xfrm>
        </p:spPr>
        <p:txBody>
          <a:bodyPr vert="horz" lIns="91440" tIns="45720" rIns="91440" bIns="45720" rtlCol="0" anchor="t">
            <a:normAutofit lnSpcReduction="10000"/>
          </a:bodyPr>
          <a:lstStyle/>
          <a:p>
            <a:r>
              <a:rPr lang="en-US" sz="2400" dirty="0"/>
              <a:t>Parents, carers and grandparents track their children's reading from home using the website, Home Connect.</a:t>
            </a:r>
            <a:endParaRPr lang="en-US" sz="2400"/>
          </a:p>
          <a:p>
            <a:r>
              <a:rPr lang="en-US" sz="2400" dirty="0"/>
              <a:t>Add up to 6 email addresses and receive instant feedback on quiz results</a:t>
            </a:r>
          </a:p>
          <a:p>
            <a:r>
              <a:rPr lang="en-US" sz="2400" dirty="0"/>
              <a:t>The Bookshelf shows all books read and quizzed on by the child for Accelerated Reader.</a:t>
            </a:r>
          </a:p>
        </p:txBody>
      </p:sp>
      <mc:AlternateContent xmlns:mc="http://schemas.openxmlformats.org/markup-compatibility/2006">
        <mc:Choice xmlns:p14="http://schemas.microsoft.com/office/powerpoint/2010/main" Requires="p14">
          <p:contentPart p14:bwMode="auto" r:id="rId2">
            <p14:nvContentPartPr>
              <p14:cNvPr id="13" name="Ink 12">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p:pic>
            <p:nvPicPr>
              <p:cNvPr id="13" name="Ink 12">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4" name="Picture 4" descr="Graphical user interface&#10;&#10;Description automatically generated">
            <a:extLst>
              <a:ext uri="{FF2B5EF4-FFF2-40B4-BE49-F238E27FC236}">
                <a16:creationId xmlns:a16="http://schemas.microsoft.com/office/drawing/2014/main" id="{1A64A3BA-91DF-21DC-4529-468D7B792090}"/>
              </a:ext>
            </a:extLst>
          </p:cNvPr>
          <p:cNvPicPr>
            <a:picLocks noChangeAspect="1"/>
          </p:cNvPicPr>
          <p:nvPr/>
        </p:nvPicPr>
        <p:blipFill>
          <a:blip r:embed="rId4"/>
          <a:stretch>
            <a:fillRect/>
          </a:stretch>
        </p:blipFill>
        <p:spPr>
          <a:xfrm>
            <a:off x="4801055" y="649849"/>
            <a:ext cx="6610202" cy="5577840"/>
          </a:xfrm>
          <a:prstGeom prst="rect">
            <a:avLst/>
          </a:prstGeom>
        </p:spPr>
      </p:pic>
    </p:spTree>
    <p:extLst>
      <p:ext uri="{BB962C8B-B14F-4D97-AF65-F5344CB8AC3E}">
        <p14:creationId xmlns:p14="http://schemas.microsoft.com/office/powerpoint/2010/main" val="2879713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36460-3AF5-8765-4967-D1C5C65B8437}"/>
              </a:ext>
            </a:extLst>
          </p:cNvPr>
          <p:cNvSpPr>
            <a:spLocks noGrp="1"/>
          </p:cNvSpPr>
          <p:nvPr>
            <p:ph type="title"/>
          </p:nvPr>
        </p:nvSpPr>
        <p:spPr/>
        <p:txBody>
          <a:bodyPr>
            <a:normAutofit/>
          </a:bodyPr>
          <a:lstStyle/>
          <a:p>
            <a:r>
              <a:rPr lang="en-US" sz="4800" dirty="0">
                <a:ea typeface="+mj-lt"/>
                <a:cs typeface="+mj-lt"/>
              </a:rPr>
              <a:t>How parents can register for Home Connect</a:t>
            </a:r>
            <a:endParaRPr lang="en-US" sz="4800" dirty="0"/>
          </a:p>
        </p:txBody>
      </p:sp>
      <p:sp>
        <p:nvSpPr>
          <p:cNvPr id="3" name="Content Placeholder 2">
            <a:extLst>
              <a:ext uri="{FF2B5EF4-FFF2-40B4-BE49-F238E27FC236}">
                <a16:creationId xmlns:a16="http://schemas.microsoft.com/office/drawing/2014/main" id="{19569B17-821C-8FB1-42AE-B391C3CDD50D}"/>
              </a:ext>
            </a:extLst>
          </p:cNvPr>
          <p:cNvSpPr>
            <a:spLocks noGrp="1"/>
          </p:cNvSpPr>
          <p:nvPr>
            <p:ph idx="1"/>
          </p:nvPr>
        </p:nvSpPr>
        <p:spPr/>
        <p:txBody>
          <a:bodyPr vert="horz" lIns="91440" tIns="45720" rIns="91440" bIns="45720" rtlCol="0" anchor="t">
            <a:normAutofit fontScale="77500" lnSpcReduction="20000"/>
          </a:bodyPr>
          <a:lstStyle/>
          <a:p>
            <a:pPr>
              <a:buNone/>
            </a:pPr>
            <a:endParaRPr lang="en-US" dirty="0"/>
          </a:p>
          <a:p>
            <a:pPr>
              <a:buFont typeface="Arial"/>
              <a:buChar char="•"/>
            </a:pPr>
            <a:r>
              <a:rPr lang="en-US" dirty="0">
                <a:ea typeface="+mn-lt"/>
                <a:cs typeface="+mn-lt"/>
              </a:rPr>
              <a:t>Visit our website </a:t>
            </a:r>
            <a:r>
              <a:rPr lang="en-US" dirty="0">
                <a:ea typeface="+mn-lt"/>
                <a:cs typeface="+mn-lt"/>
                <a:hlinkClick r:id="rId2"/>
              </a:rPr>
              <a:t>www.ladyj.kent.sch.uk</a:t>
            </a:r>
            <a:endParaRPr lang="en-US" dirty="0"/>
          </a:p>
          <a:p>
            <a:pPr>
              <a:buFont typeface="Arial"/>
              <a:buChar char="•"/>
            </a:pPr>
            <a:r>
              <a:rPr lang="en-US" dirty="0">
                <a:ea typeface="+mn-lt"/>
                <a:cs typeface="+mn-lt"/>
              </a:rPr>
              <a:t>Click on ‘Parents' and Accelerated Reader Information'</a:t>
            </a:r>
            <a:endParaRPr lang="en-US" dirty="0"/>
          </a:p>
          <a:p>
            <a:pPr>
              <a:buFont typeface="Arial"/>
              <a:buChar char="•"/>
            </a:pPr>
            <a:r>
              <a:rPr lang="en-US" dirty="0">
                <a:ea typeface="+mn-lt"/>
                <a:cs typeface="+mn-lt"/>
              </a:rPr>
              <a:t>Here you will find loads of information, all about Accelerated Reader.</a:t>
            </a:r>
          </a:p>
          <a:p>
            <a:pPr>
              <a:buFont typeface="Arial"/>
              <a:buChar char="•"/>
            </a:pPr>
            <a:r>
              <a:rPr lang="en-US" dirty="0">
                <a:ea typeface="+mn-lt"/>
                <a:cs typeface="+mn-lt"/>
              </a:rPr>
              <a:t>Click on the link to Parents Home Connect </a:t>
            </a:r>
            <a:r>
              <a:rPr lang="en-US" u="sng" dirty="0">
                <a:solidFill>
                  <a:srgbClr val="00B0F0"/>
                </a:solidFill>
                <a:ea typeface="+mn-lt"/>
                <a:cs typeface="+mn-lt"/>
              </a:rPr>
              <a:t>https://global-zone61.renaissance-go.com/studentprogress/homeconnect?t=6707989</a:t>
            </a:r>
            <a:endParaRPr lang="en-US" u="sng" dirty="0">
              <a:solidFill>
                <a:srgbClr val="00B0F0"/>
              </a:solidFill>
            </a:endParaRPr>
          </a:p>
          <a:p>
            <a:pPr>
              <a:buFont typeface="Arial"/>
              <a:buChar char="•"/>
            </a:pPr>
            <a:r>
              <a:rPr lang="en-US" dirty="0">
                <a:ea typeface="+mn-lt"/>
                <a:cs typeface="+mn-lt"/>
              </a:rPr>
              <a:t>You will need to log on using your child’s username and password, which can be found in their Home Learning book.</a:t>
            </a:r>
            <a:endParaRPr lang="en-US" dirty="0"/>
          </a:p>
          <a:p>
            <a:pPr>
              <a:buFont typeface="Arial"/>
              <a:buChar char="•"/>
            </a:pPr>
            <a:r>
              <a:rPr lang="en-US" dirty="0">
                <a:ea typeface="+mn-lt"/>
                <a:cs typeface="+mn-lt"/>
              </a:rPr>
              <a:t>Click on ‘Email Set Up’ in the top right of the screen.</a:t>
            </a:r>
            <a:endParaRPr lang="en-US" dirty="0"/>
          </a:p>
          <a:p>
            <a:pPr>
              <a:buFont typeface="Arial"/>
              <a:buChar char="•"/>
            </a:pPr>
            <a:r>
              <a:rPr lang="en-US" dirty="0">
                <a:ea typeface="+mn-lt"/>
                <a:cs typeface="+mn-lt"/>
              </a:rPr>
              <a:t>Enter your name and email address (6 emails can be added)</a:t>
            </a:r>
            <a:endParaRPr lang="en-US" dirty="0"/>
          </a:p>
          <a:p>
            <a:pPr>
              <a:buFont typeface="Arial"/>
              <a:buChar char="•"/>
            </a:pPr>
            <a:r>
              <a:rPr lang="en-US" dirty="0">
                <a:ea typeface="+mn-lt"/>
                <a:cs typeface="+mn-lt"/>
              </a:rPr>
              <a:t>You will receive a confirmation email from Home Connect and once you have accepted this, you will receive emails for quizzes and can log in to check your child’s progress towards their points target.</a:t>
            </a:r>
            <a:endParaRPr lang="en-US" dirty="0"/>
          </a:p>
          <a:p>
            <a:pPr marL="0" indent="0">
              <a:buNone/>
            </a:pPr>
            <a:endParaRPr lang="en-US" dirty="0"/>
          </a:p>
        </p:txBody>
      </p:sp>
    </p:spTree>
    <p:extLst>
      <p:ext uri="{BB962C8B-B14F-4D97-AF65-F5344CB8AC3E}">
        <p14:creationId xmlns:p14="http://schemas.microsoft.com/office/powerpoint/2010/main" val="418715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36460-3AF5-8765-4967-D1C5C65B8437}"/>
              </a:ext>
            </a:extLst>
          </p:cNvPr>
          <p:cNvSpPr>
            <a:spLocks noGrp="1"/>
          </p:cNvSpPr>
          <p:nvPr>
            <p:ph type="title"/>
          </p:nvPr>
        </p:nvSpPr>
        <p:spPr/>
        <p:txBody>
          <a:bodyPr>
            <a:normAutofit/>
          </a:bodyPr>
          <a:lstStyle/>
          <a:p>
            <a:r>
              <a:rPr lang="en-US" sz="4800" dirty="0">
                <a:ea typeface="+mj-lt"/>
                <a:cs typeface="+mj-lt"/>
              </a:rPr>
              <a:t>How Children can quiz…</a:t>
            </a:r>
            <a:endParaRPr lang="en-US" sz="4800" dirty="0"/>
          </a:p>
        </p:txBody>
      </p:sp>
      <p:sp>
        <p:nvSpPr>
          <p:cNvPr id="3" name="Content Placeholder 2">
            <a:extLst>
              <a:ext uri="{FF2B5EF4-FFF2-40B4-BE49-F238E27FC236}">
                <a16:creationId xmlns:a16="http://schemas.microsoft.com/office/drawing/2014/main" id="{19569B17-821C-8FB1-42AE-B391C3CDD50D}"/>
              </a:ext>
            </a:extLst>
          </p:cNvPr>
          <p:cNvSpPr>
            <a:spLocks noGrp="1"/>
          </p:cNvSpPr>
          <p:nvPr>
            <p:ph idx="1"/>
          </p:nvPr>
        </p:nvSpPr>
        <p:spPr/>
        <p:txBody>
          <a:bodyPr vert="horz" lIns="91440" tIns="45720" rIns="91440" bIns="45720" rtlCol="0" anchor="t">
            <a:normAutofit/>
          </a:bodyPr>
          <a:lstStyle/>
          <a:p>
            <a:r>
              <a:rPr lang="en-US" dirty="0">
                <a:ea typeface="+mn-lt"/>
                <a:cs typeface="+mn-lt"/>
              </a:rPr>
              <a:t>Visit our website </a:t>
            </a:r>
            <a:r>
              <a:rPr lang="en-US" dirty="0">
                <a:ea typeface="+mn-lt"/>
                <a:cs typeface="+mn-lt"/>
                <a:hlinkClick r:id="rId2"/>
              </a:rPr>
              <a:t>www.ladyj.kent.sch.uk</a:t>
            </a:r>
            <a:endParaRPr lang="en-US" dirty="0">
              <a:ea typeface="+mn-lt"/>
              <a:cs typeface="+mn-lt"/>
            </a:endParaRPr>
          </a:p>
          <a:p>
            <a:r>
              <a:rPr lang="en-US" dirty="0">
                <a:ea typeface="+mn-lt"/>
                <a:cs typeface="+mn-lt"/>
              </a:rPr>
              <a:t>Go to Class Pages</a:t>
            </a:r>
          </a:p>
          <a:p>
            <a:r>
              <a:rPr lang="en-US" dirty="0">
                <a:ea typeface="+mn-lt"/>
                <a:cs typeface="+mn-lt"/>
              </a:rPr>
              <a:t>Click on Year 4</a:t>
            </a:r>
          </a:p>
          <a:p>
            <a:r>
              <a:rPr lang="en-US" dirty="0">
                <a:ea typeface="+mn-lt"/>
                <a:cs typeface="+mn-lt"/>
              </a:rPr>
              <a:t>Click on Accelerated Reader</a:t>
            </a:r>
          </a:p>
          <a:p>
            <a:r>
              <a:rPr lang="en-US" dirty="0">
                <a:ea typeface="+mn-lt"/>
                <a:cs typeface="+mn-lt"/>
              </a:rPr>
              <a:t>Click on Take a Quiz</a:t>
            </a:r>
          </a:p>
          <a:p>
            <a:r>
              <a:rPr lang="en-US" dirty="0">
                <a:ea typeface="+mn-lt"/>
                <a:cs typeface="+mn-lt"/>
              </a:rPr>
              <a:t>Login using your child’s username and password</a:t>
            </a:r>
            <a:endParaRPr lang="en-US" dirty="0"/>
          </a:p>
          <a:p>
            <a:pPr marL="0" indent="0">
              <a:buNone/>
            </a:pPr>
            <a:endParaRPr lang="en-US" dirty="0"/>
          </a:p>
        </p:txBody>
      </p:sp>
      <p:pic>
        <p:nvPicPr>
          <p:cNvPr id="5" name="Picture 4">
            <a:extLst>
              <a:ext uri="{FF2B5EF4-FFF2-40B4-BE49-F238E27FC236}">
                <a16:creationId xmlns:a16="http://schemas.microsoft.com/office/drawing/2014/main" id="{B77ABB06-1182-47EF-8AB9-1DD37C620DD3}"/>
              </a:ext>
            </a:extLst>
          </p:cNvPr>
          <p:cNvPicPr>
            <a:picLocks noChangeAspect="1"/>
          </p:cNvPicPr>
          <p:nvPr/>
        </p:nvPicPr>
        <p:blipFill>
          <a:blip r:embed="rId3"/>
          <a:stretch>
            <a:fillRect/>
          </a:stretch>
        </p:blipFill>
        <p:spPr>
          <a:xfrm>
            <a:off x="5712642" y="1772331"/>
            <a:ext cx="3553906" cy="2187283"/>
          </a:xfrm>
          <a:prstGeom prst="rect">
            <a:avLst/>
          </a:prstGeom>
        </p:spPr>
      </p:pic>
      <p:pic>
        <p:nvPicPr>
          <p:cNvPr id="7" name="Picture 6">
            <a:extLst>
              <a:ext uri="{FF2B5EF4-FFF2-40B4-BE49-F238E27FC236}">
                <a16:creationId xmlns:a16="http://schemas.microsoft.com/office/drawing/2014/main" id="{1ABA376C-44C7-409B-A4EF-0B04D2C37379}"/>
              </a:ext>
            </a:extLst>
          </p:cNvPr>
          <p:cNvPicPr>
            <a:picLocks noChangeAspect="1"/>
          </p:cNvPicPr>
          <p:nvPr/>
        </p:nvPicPr>
        <p:blipFill>
          <a:blip r:embed="rId4"/>
          <a:stretch>
            <a:fillRect/>
          </a:stretch>
        </p:blipFill>
        <p:spPr>
          <a:xfrm>
            <a:off x="6000160" y="4116667"/>
            <a:ext cx="3553906" cy="2605730"/>
          </a:xfrm>
          <a:prstGeom prst="rect">
            <a:avLst/>
          </a:prstGeom>
        </p:spPr>
      </p:pic>
      <p:cxnSp>
        <p:nvCxnSpPr>
          <p:cNvPr id="9" name="Straight Arrow Connector 8">
            <a:extLst>
              <a:ext uri="{FF2B5EF4-FFF2-40B4-BE49-F238E27FC236}">
                <a16:creationId xmlns:a16="http://schemas.microsoft.com/office/drawing/2014/main" id="{7ABD3648-A0FD-4F30-830B-2BE379F4BBDF}"/>
              </a:ext>
            </a:extLst>
          </p:cNvPr>
          <p:cNvCxnSpPr>
            <a:cxnSpLocks/>
          </p:cNvCxnSpPr>
          <p:nvPr/>
        </p:nvCxnSpPr>
        <p:spPr>
          <a:xfrm>
            <a:off x="3450210" y="4161049"/>
            <a:ext cx="5731497" cy="196181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8799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a:normAutofit/>
          </a:bodyPr>
          <a:lstStyle/>
          <a:p>
            <a:pPr marL="0" indent="0">
              <a:buNone/>
            </a:pPr>
            <a:r>
              <a:rPr lang="en-GB" u="sng" dirty="0"/>
              <a:t>Geography and History</a:t>
            </a:r>
          </a:p>
          <a:p>
            <a:pPr marL="0" indent="0">
              <a:buNone/>
            </a:pPr>
            <a:endParaRPr lang="en-GB" u="sng" dirty="0"/>
          </a:p>
          <a:p>
            <a:pPr marL="0" indent="0">
              <a:buNone/>
            </a:pPr>
            <a:r>
              <a:rPr lang="en-GB" dirty="0"/>
              <a:t>Term 1 – Rainforests</a:t>
            </a:r>
          </a:p>
          <a:p>
            <a:pPr marL="0" indent="0">
              <a:buNone/>
            </a:pPr>
            <a:r>
              <a:rPr lang="en-GB" dirty="0"/>
              <a:t>Term 2 – Volcanoes and mountains</a:t>
            </a:r>
          </a:p>
          <a:p>
            <a:pPr marL="0" indent="0">
              <a:buNone/>
            </a:pPr>
            <a:r>
              <a:rPr lang="en-GB" dirty="0"/>
              <a:t>Term 3 and 4 – Romans</a:t>
            </a:r>
          </a:p>
          <a:p>
            <a:pPr marL="0" indent="0">
              <a:buNone/>
            </a:pPr>
            <a:r>
              <a:rPr lang="en-GB" dirty="0"/>
              <a:t>Term 5 – Settlements</a:t>
            </a:r>
          </a:p>
          <a:p>
            <a:pPr marL="0" indent="0">
              <a:buNone/>
            </a:pPr>
            <a:r>
              <a:rPr lang="en-GB" dirty="0"/>
              <a:t>Term 6 – Ancient Greeks</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1026" name="Picture 2" descr="Portals to the Past | KS2 Romans">
            <a:extLst>
              <a:ext uri="{FF2B5EF4-FFF2-40B4-BE49-F238E27FC236}">
                <a16:creationId xmlns:a16="http://schemas.microsoft.com/office/drawing/2014/main" id="{77517777-561A-458E-8A16-C73B225E72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1816" y="160811"/>
            <a:ext cx="3267075" cy="140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499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078EE-B461-4191-9CA9-1CF66038242C}"/>
              </a:ext>
            </a:extLst>
          </p:cNvPr>
          <p:cNvSpPr>
            <a:spLocks noGrp="1"/>
          </p:cNvSpPr>
          <p:nvPr>
            <p:ph idx="1"/>
          </p:nvPr>
        </p:nvSpPr>
        <p:spPr/>
        <p:txBody>
          <a:bodyPr>
            <a:normAutofit/>
          </a:bodyPr>
          <a:lstStyle/>
          <a:p>
            <a:pPr marL="0" indent="0">
              <a:buNone/>
            </a:pPr>
            <a:r>
              <a:rPr lang="en-GB" u="sng" dirty="0"/>
              <a:t>Science</a:t>
            </a:r>
          </a:p>
          <a:p>
            <a:pPr marL="0" indent="0">
              <a:buNone/>
            </a:pPr>
            <a:endParaRPr lang="en-GB" u="sng" dirty="0"/>
          </a:p>
          <a:p>
            <a:pPr marL="0" indent="0">
              <a:buNone/>
            </a:pPr>
            <a:r>
              <a:rPr lang="en-GB" dirty="0"/>
              <a:t>Terms  1 and 2 – Sound</a:t>
            </a:r>
          </a:p>
          <a:p>
            <a:pPr marL="0" indent="0">
              <a:buNone/>
            </a:pPr>
            <a:r>
              <a:rPr lang="en-GB" dirty="0"/>
              <a:t>Term 3 – States of Matter</a:t>
            </a:r>
          </a:p>
          <a:p>
            <a:pPr marL="0" indent="0">
              <a:buNone/>
            </a:pPr>
            <a:r>
              <a:rPr lang="en-GB" dirty="0"/>
              <a:t>Term 4 – Electricity</a:t>
            </a:r>
          </a:p>
          <a:p>
            <a:pPr marL="0" indent="0">
              <a:buNone/>
            </a:pPr>
            <a:r>
              <a:rPr lang="en-GB" dirty="0"/>
              <a:t>Term 5 – Animals including humans</a:t>
            </a:r>
          </a:p>
          <a:p>
            <a:pPr marL="0" indent="0">
              <a:buNone/>
            </a:pPr>
            <a:r>
              <a:rPr lang="en-GB" dirty="0"/>
              <a:t>Term 6 –Living things and their habitats</a:t>
            </a:r>
          </a:p>
        </p:txBody>
      </p:sp>
      <p:sp>
        <p:nvSpPr>
          <p:cNvPr id="4" name="Title 3">
            <a:extLst>
              <a:ext uri="{FF2B5EF4-FFF2-40B4-BE49-F238E27FC236}">
                <a16:creationId xmlns:a16="http://schemas.microsoft.com/office/drawing/2014/main" id="{672C2776-31D3-47F7-B0ED-4653FE418363}"/>
              </a:ext>
            </a:extLst>
          </p:cNvPr>
          <p:cNvSpPr>
            <a:spLocks noGrp="1"/>
          </p:cNvSpPr>
          <p:nvPr>
            <p:ph type="title"/>
          </p:nvPr>
        </p:nvSpPr>
        <p:spPr>
          <a:xfrm>
            <a:off x="838200" y="365125"/>
            <a:ext cx="3652520" cy="1325563"/>
          </a:xfrm>
        </p:spPr>
        <p:txBody>
          <a:bodyPr/>
          <a:lstStyle/>
          <a:p>
            <a:r>
              <a:rPr lang="en-GB" dirty="0"/>
              <a:t>The Curriculum </a:t>
            </a:r>
          </a:p>
        </p:txBody>
      </p:sp>
      <p:pic>
        <p:nvPicPr>
          <p:cNvPr id="2050" name="Picture 2" descr="What are states of matter? | TheSchoolRun">
            <a:extLst>
              <a:ext uri="{FF2B5EF4-FFF2-40B4-BE49-F238E27FC236}">
                <a16:creationId xmlns:a16="http://schemas.microsoft.com/office/drawing/2014/main" id="{B156A11D-AA98-43AC-B208-1B050144C7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8065" y="158582"/>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017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BC06A1-8C11-539C-BB00-143D98D1D6FE}"/>
              </a:ext>
            </a:extLst>
          </p:cNvPr>
          <p:cNvSpPr txBox="1"/>
          <p:nvPr/>
        </p:nvSpPr>
        <p:spPr>
          <a:xfrm>
            <a:off x="1704061" y="294883"/>
            <a:ext cx="27922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Art – Maud Purdy</a:t>
            </a:r>
            <a:endParaRPr lang="en-US" dirty="0"/>
          </a:p>
        </p:txBody>
      </p:sp>
      <p:pic>
        <p:nvPicPr>
          <p:cNvPr id="4" name="Picture 4">
            <a:extLst>
              <a:ext uri="{FF2B5EF4-FFF2-40B4-BE49-F238E27FC236}">
                <a16:creationId xmlns:a16="http://schemas.microsoft.com/office/drawing/2014/main" id="{8A5BDEF5-18F9-CEA1-1F89-69BC83C0F388}"/>
              </a:ext>
            </a:extLst>
          </p:cNvPr>
          <p:cNvPicPr>
            <a:picLocks noChangeAspect="1"/>
          </p:cNvPicPr>
          <p:nvPr/>
        </p:nvPicPr>
        <p:blipFill>
          <a:blip r:embed="rId2"/>
          <a:stretch>
            <a:fillRect/>
          </a:stretch>
        </p:blipFill>
        <p:spPr>
          <a:xfrm>
            <a:off x="7187853" y="214835"/>
            <a:ext cx="4674295" cy="2378248"/>
          </a:xfrm>
          <a:prstGeom prst="rect">
            <a:avLst/>
          </a:prstGeom>
        </p:spPr>
      </p:pic>
      <p:pic>
        <p:nvPicPr>
          <p:cNvPr id="5" name="Picture 5">
            <a:extLst>
              <a:ext uri="{FF2B5EF4-FFF2-40B4-BE49-F238E27FC236}">
                <a16:creationId xmlns:a16="http://schemas.microsoft.com/office/drawing/2014/main" id="{B22D8625-4EC3-3030-99DF-9DC9BC44CD56}"/>
              </a:ext>
            </a:extLst>
          </p:cNvPr>
          <p:cNvPicPr>
            <a:picLocks noChangeAspect="1"/>
          </p:cNvPicPr>
          <p:nvPr/>
        </p:nvPicPr>
        <p:blipFill>
          <a:blip r:embed="rId3"/>
          <a:stretch>
            <a:fillRect/>
          </a:stretch>
        </p:blipFill>
        <p:spPr>
          <a:xfrm>
            <a:off x="5652860" y="2154477"/>
            <a:ext cx="2138881" cy="4114800"/>
          </a:xfrm>
          <a:prstGeom prst="rect">
            <a:avLst/>
          </a:prstGeom>
        </p:spPr>
      </p:pic>
      <p:sp>
        <p:nvSpPr>
          <p:cNvPr id="6" name="TextBox 5">
            <a:extLst>
              <a:ext uri="{FF2B5EF4-FFF2-40B4-BE49-F238E27FC236}">
                <a16:creationId xmlns:a16="http://schemas.microsoft.com/office/drawing/2014/main" id="{623BA1D6-0BFD-EB28-9DD6-E777ED3EA9B7}"/>
              </a:ext>
            </a:extLst>
          </p:cNvPr>
          <p:cNvSpPr txBox="1"/>
          <p:nvPr/>
        </p:nvSpPr>
        <p:spPr>
          <a:xfrm>
            <a:off x="8102774" y="3744759"/>
            <a:ext cx="33141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Sculpture – Yinka </a:t>
            </a:r>
            <a:r>
              <a:rPr lang="en-US" dirty="0" err="1">
                <a:cs typeface="Calibri"/>
              </a:rPr>
              <a:t>Shonibare</a:t>
            </a:r>
            <a:endParaRPr lang="en-US" dirty="0" err="1"/>
          </a:p>
        </p:txBody>
      </p:sp>
      <p:pic>
        <p:nvPicPr>
          <p:cNvPr id="7" name="Picture 6" descr="A yellow flower with green leaves&#10;&#10;Description automatically generated">
            <a:extLst>
              <a:ext uri="{FF2B5EF4-FFF2-40B4-BE49-F238E27FC236}">
                <a16:creationId xmlns:a16="http://schemas.microsoft.com/office/drawing/2014/main" id="{59D2C290-9A46-5621-14E5-B34767E55539}"/>
              </a:ext>
            </a:extLst>
          </p:cNvPr>
          <p:cNvPicPr>
            <a:picLocks noChangeAspect="1"/>
          </p:cNvPicPr>
          <p:nvPr/>
        </p:nvPicPr>
        <p:blipFill>
          <a:blip r:embed="rId4"/>
          <a:stretch>
            <a:fillRect/>
          </a:stretch>
        </p:blipFill>
        <p:spPr>
          <a:xfrm>
            <a:off x="775010" y="784959"/>
            <a:ext cx="4192858" cy="4962837"/>
          </a:xfrm>
          <a:prstGeom prst="rect">
            <a:avLst/>
          </a:prstGeom>
        </p:spPr>
      </p:pic>
    </p:spTree>
    <p:extLst>
      <p:ext uri="{BB962C8B-B14F-4D97-AF65-F5344CB8AC3E}">
        <p14:creationId xmlns:p14="http://schemas.microsoft.com/office/powerpoint/2010/main" val="46774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838201" y="365126"/>
            <a:ext cx="5515466" cy="1218577"/>
          </a:xfrm>
        </p:spPr>
        <p:txBody>
          <a:bodyPr>
            <a:normAutofit fontScale="90000"/>
          </a:bodyPr>
          <a:lstStyle/>
          <a:p>
            <a:r>
              <a:rPr lang="en-GB" dirty="0"/>
              <a:t>How to help your child</a:t>
            </a:r>
            <a:br>
              <a:rPr lang="en-GB" dirty="0"/>
            </a:br>
            <a:endParaRPr lang="en-GB" dirty="0"/>
          </a:p>
        </p:txBody>
      </p:sp>
      <p:sp>
        <p:nvSpPr>
          <p:cNvPr id="4" name="TextBox 3">
            <a:extLst>
              <a:ext uri="{FF2B5EF4-FFF2-40B4-BE49-F238E27FC236}">
                <a16:creationId xmlns:a16="http://schemas.microsoft.com/office/drawing/2014/main" id="{EEB40732-FC4A-43EA-BAB0-357E5E08E636}"/>
              </a:ext>
            </a:extLst>
          </p:cNvPr>
          <p:cNvSpPr txBox="1"/>
          <p:nvPr/>
        </p:nvSpPr>
        <p:spPr>
          <a:xfrm>
            <a:off x="914400" y="1696825"/>
            <a:ext cx="10228082" cy="3970318"/>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3600" dirty="0"/>
              <a:t>Daily reading and AR quizzing. Children will change their own book when they have completed a quiz.</a:t>
            </a:r>
          </a:p>
          <a:p>
            <a:pPr marL="342900" indent="-342900">
              <a:buFont typeface="Arial" panose="020B0604020202020204" pitchFamily="34" charset="0"/>
              <a:buChar char="•"/>
            </a:pPr>
            <a:r>
              <a:rPr lang="en-GB" sz="3600" dirty="0"/>
              <a:t>Times tables – practise, practise, practise!</a:t>
            </a:r>
          </a:p>
          <a:p>
            <a:pPr marL="342900" indent="-342900">
              <a:buFont typeface="Arial" panose="020B0604020202020204" pitchFamily="34" charset="0"/>
              <a:buChar char="•"/>
            </a:pPr>
            <a:r>
              <a:rPr lang="en-GB" sz="3600" dirty="0"/>
              <a:t>Weekly spellings</a:t>
            </a:r>
          </a:p>
          <a:p>
            <a:pPr marL="342900" indent="-342900">
              <a:buFont typeface="Arial" panose="020B0604020202020204" pitchFamily="34" charset="0"/>
              <a:buChar char="•"/>
            </a:pPr>
            <a:r>
              <a:rPr lang="en-GB" sz="3600" dirty="0" err="1"/>
              <a:t>MyMaths</a:t>
            </a:r>
            <a:r>
              <a:rPr lang="en-GB" sz="3600" dirty="0"/>
              <a:t> homework</a:t>
            </a:r>
          </a:p>
          <a:p>
            <a:pPr marL="342900" indent="-342900">
              <a:buFont typeface="Arial" panose="020B0604020202020204" pitchFamily="34" charset="0"/>
              <a:buChar char="•"/>
            </a:pPr>
            <a:r>
              <a:rPr lang="en-GB" sz="3600" dirty="0"/>
              <a:t>One other piece of homework per week from the homework grid.</a:t>
            </a:r>
            <a:endParaRPr lang="en-GB" sz="3600" dirty="0">
              <a:cs typeface="Calibri"/>
            </a:endParaRPr>
          </a:p>
        </p:txBody>
      </p:sp>
      <p:pic>
        <p:nvPicPr>
          <p:cNvPr id="6" name="Picture 5">
            <a:extLst>
              <a:ext uri="{FF2B5EF4-FFF2-40B4-BE49-F238E27FC236}">
                <a16:creationId xmlns:a16="http://schemas.microsoft.com/office/drawing/2014/main" id="{629E8C04-9A82-4B63-BC7F-04357AA4A3E4}"/>
              </a:ext>
            </a:extLst>
          </p:cNvPr>
          <p:cNvPicPr>
            <a:picLocks noChangeAspect="1"/>
          </p:cNvPicPr>
          <p:nvPr/>
        </p:nvPicPr>
        <p:blipFill rotWithShape="1">
          <a:blip r:embed="rId2"/>
          <a:srcRect l="54861"/>
          <a:stretch/>
        </p:blipFill>
        <p:spPr>
          <a:xfrm>
            <a:off x="10643935" y="4377446"/>
            <a:ext cx="1548065" cy="2383377"/>
          </a:xfrm>
          <a:prstGeom prst="rect">
            <a:avLst/>
          </a:prstGeom>
        </p:spPr>
      </p:pic>
    </p:spTree>
    <p:extLst>
      <p:ext uri="{BB962C8B-B14F-4D97-AF65-F5344CB8AC3E}">
        <p14:creationId xmlns:p14="http://schemas.microsoft.com/office/powerpoint/2010/main" val="14543683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C86E8-0483-4F00-BB34-5F37F402AAB6}"/>
              </a:ext>
            </a:extLst>
          </p:cNvPr>
          <p:cNvSpPr>
            <a:spLocks noGrp="1"/>
          </p:cNvSpPr>
          <p:nvPr>
            <p:ph type="title"/>
          </p:nvPr>
        </p:nvSpPr>
        <p:spPr>
          <a:xfrm>
            <a:off x="838201" y="365126"/>
            <a:ext cx="5515466" cy="1218577"/>
          </a:xfrm>
        </p:spPr>
        <p:txBody>
          <a:bodyPr>
            <a:normAutofit fontScale="90000"/>
          </a:bodyPr>
          <a:lstStyle/>
          <a:p>
            <a:r>
              <a:rPr lang="en-GB" dirty="0"/>
              <a:t>Seating and grouping</a:t>
            </a:r>
            <a:br>
              <a:rPr lang="en-GB" dirty="0"/>
            </a:br>
            <a:endParaRPr lang="en-GB" dirty="0"/>
          </a:p>
        </p:txBody>
      </p:sp>
      <p:sp>
        <p:nvSpPr>
          <p:cNvPr id="4" name="TextBox 3">
            <a:extLst>
              <a:ext uri="{FF2B5EF4-FFF2-40B4-BE49-F238E27FC236}">
                <a16:creationId xmlns:a16="http://schemas.microsoft.com/office/drawing/2014/main" id="{EEB40732-FC4A-43EA-BAB0-357E5E08E636}"/>
              </a:ext>
            </a:extLst>
          </p:cNvPr>
          <p:cNvSpPr txBox="1"/>
          <p:nvPr/>
        </p:nvSpPr>
        <p:spPr>
          <a:xfrm>
            <a:off x="914400" y="1696825"/>
            <a:ext cx="10228082" cy="2862322"/>
          </a:xfrm>
          <a:prstGeom prst="rect">
            <a:avLst/>
          </a:prstGeom>
          <a:noFill/>
        </p:spPr>
        <p:txBody>
          <a:bodyPr wrap="square" lIns="91440" tIns="45720" rIns="91440" bIns="45720" rtlCol="0" anchor="t">
            <a:spAutoFit/>
          </a:bodyPr>
          <a:lstStyle/>
          <a:p>
            <a:pPr marL="571500" indent="-571500">
              <a:buFont typeface="Arial" panose="020B0604020202020204" pitchFamily="34" charset="0"/>
              <a:buChar char="•"/>
            </a:pPr>
            <a:r>
              <a:rPr lang="en-GB" sz="3600" dirty="0">
                <a:cs typeface="Calibri"/>
              </a:rPr>
              <a:t>Seating plan changes termly.</a:t>
            </a:r>
          </a:p>
          <a:p>
            <a:endParaRPr lang="en-GB" sz="3600" dirty="0">
              <a:cs typeface="Calibri"/>
            </a:endParaRPr>
          </a:p>
          <a:p>
            <a:pPr marL="571500" indent="-571500">
              <a:buFont typeface="Arial" panose="020B0604020202020204" pitchFamily="34" charset="0"/>
              <a:buChar char="•"/>
            </a:pPr>
            <a:r>
              <a:rPr lang="en-GB" sz="3600" dirty="0">
                <a:cs typeface="Calibri"/>
              </a:rPr>
              <a:t>There are lots of opportunities to work with other children in group activities.</a:t>
            </a:r>
          </a:p>
          <a:p>
            <a:endParaRPr lang="en-GB" sz="3600" dirty="0">
              <a:cs typeface="Calibri"/>
            </a:endParaRPr>
          </a:p>
        </p:txBody>
      </p:sp>
      <p:pic>
        <p:nvPicPr>
          <p:cNvPr id="6" name="Picture 5">
            <a:extLst>
              <a:ext uri="{FF2B5EF4-FFF2-40B4-BE49-F238E27FC236}">
                <a16:creationId xmlns:a16="http://schemas.microsoft.com/office/drawing/2014/main" id="{629E8C04-9A82-4B63-BC7F-04357AA4A3E4}"/>
              </a:ext>
            </a:extLst>
          </p:cNvPr>
          <p:cNvPicPr>
            <a:picLocks noChangeAspect="1"/>
          </p:cNvPicPr>
          <p:nvPr/>
        </p:nvPicPr>
        <p:blipFill rotWithShape="1">
          <a:blip r:embed="rId2"/>
          <a:srcRect l="54861"/>
          <a:stretch/>
        </p:blipFill>
        <p:spPr>
          <a:xfrm>
            <a:off x="10643935" y="4377446"/>
            <a:ext cx="1548065" cy="2383377"/>
          </a:xfrm>
          <a:prstGeom prst="rect">
            <a:avLst/>
          </a:prstGeom>
        </p:spPr>
      </p:pic>
      <p:pic>
        <p:nvPicPr>
          <p:cNvPr id="1026" name="Picture 2" descr="A Flexible Classroom Seating Design ...">
            <a:extLst>
              <a:ext uri="{FF2B5EF4-FFF2-40B4-BE49-F238E27FC236}">
                <a16:creationId xmlns:a16="http://schemas.microsoft.com/office/drawing/2014/main" id="{D0AB1D7B-D4C0-4E77-8267-3D2BBCF095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4229" y="4182136"/>
            <a:ext cx="3207289" cy="2402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64204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p:txBody>
          <a:bodyPr/>
          <a:lstStyle/>
          <a:p>
            <a:r>
              <a:rPr lang="en-GB" dirty="0"/>
              <a:t>Communication</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a:xfrm>
            <a:off x="660647" y="1568173"/>
            <a:ext cx="10515600" cy="4351338"/>
          </a:xfrm>
        </p:spPr>
        <p:txBody>
          <a:bodyPr/>
          <a:lstStyle/>
          <a:p>
            <a:r>
              <a:rPr lang="en-GB" sz="2800" dirty="0">
                <a:cs typeface="Calibri"/>
              </a:rPr>
              <a:t>After school for a quick word</a:t>
            </a:r>
          </a:p>
          <a:p>
            <a:r>
              <a:rPr lang="en-GB" sz="2800" dirty="0">
                <a:cs typeface="Calibri"/>
              </a:rPr>
              <a:t>In person meetings to be arranged via email </a:t>
            </a:r>
          </a:p>
          <a:p>
            <a:r>
              <a:rPr lang="en-GB" sz="2800" dirty="0"/>
              <a:t>URGENT messages to the Office</a:t>
            </a:r>
            <a:endParaRPr lang="en-GB" sz="2800" dirty="0">
              <a:cs typeface="Calibri"/>
            </a:endParaRPr>
          </a:p>
          <a:p>
            <a:r>
              <a:rPr lang="en-GB" sz="2800" dirty="0"/>
              <a:t>Other emails will get a response within 48 hours</a:t>
            </a:r>
            <a:endParaRPr lang="en-GB" sz="2800" dirty="0">
              <a:cs typeface="Calibri"/>
            </a:endParaRPr>
          </a:p>
          <a:p>
            <a:r>
              <a:rPr lang="en-GB" sz="2800" dirty="0"/>
              <a:t>Please remember to let office know if any of your contact details change throughout year.</a:t>
            </a:r>
          </a:p>
          <a:p>
            <a:r>
              <a:rPr lang="en-GB" sz="2800" dirty="0">
                <a:cs typeface="Calibri"/>
              </a:rPr>
              <a:t>Please communicate all absences to the office.</a:t>
            </a:r>
          </a:p>
        </p:txBody>
      </p:sp>
      <p:pic>
        <p:nvPicPr>
          <p:cNvPr id="4" name="Picture 3">
            <a:extLst>
              <a:ext uri="{FF2B5EF4-FFF2-40B4-BE49-F238E27FC236}">
                <a16:creationId xmlns:a16="http://schemas.microsoft.com/office/drawing/2014/main" id="{3956E0EE-2CA0-481C-97AC-1D8C0F736828}"/>
              </a:ext>
            </a:extLst>
          </p:cNvPr>
          <p:cNvPicPr>
            <a:picLocks noChangeAspect="1"/>
          </p:cNvPicPr>
          <p:nvPr/>
        </p:nvPicPr>
        <p:blipFill rotWithShape="1">
          <a:blip r:embed="rId2"/>
          <a:srcRect l="54861"/>
          <a:stretch/>
        </p:blipFill>
        <p:spPr>
          <a:xfrm>
            <a:off x="10233497" y="4104627"/>
            <a:ext cx="1630493" cy="2510282"/>
          </a:xfrm>
          <a:prstGeom prst="rect">
            <a:avLst/>
          </a:prstGeom>
        </p:spPr>
      </p:pic>
    </p:spTree>
    <p:extLst>
      <p:ext uri="{BB962C8B-B14F-4D97-AF65-F5344CB8AC3E}">
        <p14:creationId xmlns:p14="http://schemas.microsoft.com/office/powerpoint/2010/main" val="1391874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26A38-D06C-4DFE-AFAA-A3C8D8B0FB7B}"/>
              </a:ext>
            </a:extLst>
          </p:cNvPr>
          <p:cNvSpPr>
            <a:spLocks noGrp="1"/>
          </p:cNvSpPr>
          <p:nvPr>
            <p:ph type="title"/>
          </p:nvPr>
        </p:nvSpPr>
        <p:spPr/>
        <p:txBody>
          <a:bodyPr/>
          <a:lstStyle/>
          <a:p>
            <a:r>
              <a:rPr lang="en-GB"/>
              <a:t>How we will let you know how your child is doing</a:t>
            </a:r>
          </a:p>
        </p:txBody>
      </p:sp>
      <p:sp>
        <p:nvSpPr>
          <p:cNvPr id="3" name="Content Placeholder 2">
            <a:extLst>
              <a:ext uri="{FF2B5EF4-FFF2-40B4-BE49-F238E27FC236}">
                <a16:creationId xmlns:a16="http://schemas.microsoft.com/office/drawing/2014/main" id="{5F0C1C41-D862-4BE1-B329-6A48FA382BF1}"/>
              </a:ext>
            </a:extLst>
          </p:cNvPr>
          <p:cNvSpPr>
            <a:spLocks noGrp="1"/>
          </p:cNvSpPr>
          <p:nvPr>
            <p:ph idx="1"/>
          </p:nvPr>
        </p:nvSpPr>
        <p:spPr/>
        <p:txBody>
          <a:bodyPr/>
          <a:lstStyle/>
          <a:p>
            <a:r>
              <a:rPr lang="en-GB" dirty="0"/>
              <a:t>We keep track of how your child is doing throughout the year in a variety of ways e.g. observations, marking, quizzes, etc. </a:t>
            </a:r>
          </a:p>
          <a:p>
            <a:r>
              <a:rPr lang="en-GB" dirty="0"/>
              <a:t>Term 2 parents’ evening </a:t>
            </a:r>
          </a:p>
          <a:p>
            <a:r>
              <a:rPr lang="en-GB" dirty="0"/>
              <a:t>Term 3 brief written report</a:t>
            </a:r>
          </a:p>
          <a:p>
            <a:r>
              <a:rPr lang="en-GB" dirty="0"/>
              <a:t>Term 4 parents’ evening</a:t>
            </a:r>
          </a:p>
          <a:p>
            <a:r>
              <a:rPr lang="en-GB" dirty="0"/>
              <a:t>Terms 5 and 6 – final report and Open evening </a:t>
            </a:r>
          </a:p>
        </p:txBody>
      </p:sp>
      <p:pic>
        <p:nvPicPr>
          <p:cNvPr id="4" name="Picture 3">
            <a:extLst>
              <a:ext uri="{FF2B5EF4-FFF2-40B4-BE49-F238E27FC236}">
                <a16:creationId xmlns:a16="http://schemas.microsoft.com/office/drawing/2014/main" id="{3956E0EE-2CA0-481C-97AC-1D8C0F736828}"/>
              </a:ext>
            </a:extLst>
          </p:cNvPr>
          <p:cNvPicPr>
            <a:picLocks noChangeAspect="1"/>
          </p:cNvPicPr>
          <p:nvPr/>
        </p:nvPicPr>
        <p:blipFill rotWithShape="1">
          <a:blip r:embed="rId2"/>
          <a:srcRect l="54861"/>
          <a:stretch/>
        </p:blipFill>
        <p:spPr>
          <a:xfrm>
            <a:off x="10233497" y="4104627"/>
            <a:ext cx="1630493" cy="2510282"/>
          </a:xfrm>
          <a:prstGeom prst="rect">
            <a:avLst/>
          </a:prstGeom>
        </p:spPr>
      </p:pic>
    </p:spTree>
    <p:extLst>
      <p:ext uri="{BB962C8B-B14F-4D97-AF65-F5344CB8AC3E}">
        <p14:creationId xmlns:p14="http://schemas.microsoft.com/office/powerpoint/2010/main" val="35788296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3C5C4F4F-D42B-47F2-9847-4B9E302D2B1D}"/>
              </a:ext>
            </a:extLst>
          </p:cNvPr>
          <p:cNvSpPr>
            <a:spLocks noGrp="1"/>
          </p:cNvSpPr>
          <p:nvPr>
            <p:ph type="title"/>
          </p:nvPr>
        </p:nvSpPr>
        <p:spPr>
          <a:xfrm>
            <a:off x="4393600" y="0"/>
            <a:ext cx="4204137" cy="1342754"/>
          </a:xfrm>
        </p:spPr>
        <p:txBody>
          <a:bodyPr>
            <a:normAutofit fontScale="90000"/>
          </a:bodyPr>
          <a:lstStyle/>
          <a:p>
            <a:pPr algn="ctr"/>
            <a:r>
              <a:rPr lang="en-GB" sz="3600" dirty="0"/>
              <a:t>What your child should bring to school</a:t>
            </a:r>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4A12563-F829-4659-B84B-97356DAAB6C7}"/>
              </a:ext>
            </a:extLst>
          </p:cNvPr>
          <p:cNvSpPr>
            <a:spLocks noGrp="1"/>
          </p:cNvSpPr>
          <p:nvPr>
            <p:ph idx="1"/>
          </p:nvPr>
        </p:nvSpPr>
        <p:spPr>
          <a:xfrm>
            <a:off x="525516" y="2119080"/>
            <a:ext cx="7736168" cy="2619839"/>
          </a:xfrm>
        </p:spPr>
        <p:txBody>
          <a:bodyPr vert="horz" lIns="91440" tIns="45720" rIns="91440" bIns="45720" rtlCol="0" anchor="ctr">
            <a:noAutofit/>
          </a:bodyPr>
          <a:lstStyle/>
          <a:p>
            <a:r>
              <a:rPr lang="en-GB" dirty="0">
                <a:cs typeface="Calibri"/>
              </a:rPr>
              <a:t>PE kit to be worn to school Thursdays and Fridays </a:t>
            </a:r>
          </a:p>
          <a:p>
            <a:endParaRPr lang="en-US" dirty="0"/>
          </a:p>
          <a:p>
            <a:r>
              <a:rPr lang="en-GB" dirty="0">
                <a:cs typeface="Calibri"/>
              </a:rPr>
              <a:t>Water bottle</a:t>
            </a:r>
          </a:p>
          <a:p>
            <a:endParaRPr lang="en-GB" dirty="0">
              <a:cs typeface="Calibri"/>
            </a:endParaRPr>
          </a:p>
          <a:p>
            <a:r>
              <a:rPr lang="en-GB" dirty="0">
                <a:cs typeface="Calibri"/>
              </a:rPr>
              <a:t>Raincoat and wellies</a:t>
            </a:r>
          </a:p>
          <a:p>
            <a:pPr marL="0" indent="0">
              <a:buNone/>
            </a:pPr>
            <a:endParaRPr lang="en-GB" dirty="0"/>
          </a:p>
          <a:p>
            <a:r>
              <a:rPr lang="en-GB" dirty="0"/>
              <a:t>Names on all belongings</a:t>
            </a:r>
            <a:endParaRPr lang="en-GB" dirty="0">
              <a:cs typeface="Calibri"/>
            </a:endParaRPr>
          </a:p>
        </p:txBody>
      </p:sp>
      <p:pic>
        <p:nvPicPr>
          <p:cNvPr id="7" name="Picture 6">
            <a:extLst>
              <a:ext uri="{FF2B5EF4-FFF2-40B4-BE49-F238E27FC236}">
                <a16:creationId xmlns:a16="http://schemas.microsoft.com/office/drawing/2014/main" id="{A7FDEA7B-5225-45F5-85BC-38497794346D}"/>
              </a:ext>
            </a:extLst>
          </p:cNvPr>
          <p:cNvPicPr>
            <a:picLocks noChangeAspect="1"/>
          </p:cNvPicPr>
          <p:nvPr/>
        </p:nvPicPr>
        <p:blipFill rotWithShape="1">
          <a:blip r:embed="rId2"/>
          <a:srcRect l="54861"/>
          <a:stretch/>
        </p:blipFill>
        <p:spPr>
          <a:xfrm>
            <a:off x="8078438" y="2463215"/>
            <a:ext cx="3588046" cy="3574197"/>
          </a:xfrm>
          <a:prstGeom prst="rect">
            <a:avLst/>
          </a:prstGeom>
        </p:spPr>
      </p:pic>
    </p:spTree>
    <p:extLst>
      <p:ext uri="{BB962C8B-B14F-4D97-AF65-F5344CB8AC3E}">
        <p14:creationId xmlns:p14="http://schemas.microsoft.com/office/powerpoint/2010/main" val="4068086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8809E-9FDA-435A-9814-A8C9F9C7B18A}"/>
              </a:ext>
            </a:extLst>
          </p:cNvPr>
          <p:cNvSpPr>
            <a:spLocks noGrp="1"/>
          </p:cNvSpPr>
          <p:nvPr>
            <p:ph type="title"/>
          </p:nvPr>
        </p:nvSpPr>
        <p:spPr>
          <a:xfrm>
            <a:off x="572493" y="238539"/>
            <a:ext cx="11018520" cy="1434415"/>
          </a:xfrm>
        </p:spPr>
        <p:txBody>
          <a:bodyPr anchor="b">
            <a:normAutofit/>
          </a:bodyPr>
          <a:lstStyle/>
          <a:p>
            <a:r>
              <a:rPr lang="en-GB" sz="5400"/>
              <a:t>Volunteers</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7AF39E-DD11-4273-8F8D-29A3062AFC53}"/>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200" dirty="0"/>
              <a:t>Need help with reading with children, displays, admin, trips, specialist skills you can offer </a:t>
            </a:r>
            <a:endParaRPr lang="en-GB" sz="2200" dirty="0">
              <a:cs typeface="Calibri"/>
            </a:endParaRPr>
          </a:p>
          <a:p>
            <a:r>
              <a:rPr lang="en-GB" sz="2200" dirty="0"/>
              <a:t>Email </a:t>
            </a:r>
            <a:r>
              <a:rPr lang="en-GB" sz="2200" dirty="0">
                <a:hlinkClick r:id="rId2"/>
              </a:rPr>
              <a:t>k.weiss@ladyj.kent.sch.uk</a:t>
            </a:r>
            <a:r>
              <a:rPr lang="en-GB" sz="2200" dirty="0"/>
              <a:t> or see school website under Key Information/Policies/Volunteer Handbook</a:t>
            </a:r>
            <a:endParaRPr lang="en-GB" sz="2200" dirty="0">
              <a:cs typeface="Calibri"/>
            </a:endParaRPr>
          </a:p>
        </p:txBody>
      </p:sp>
      <p:pic>
        <p:nvPicPr>
          <p:cNvPr id="7" name="Picture 6">
            <a:extLst>
              <a:ext uri="{FF2B5EF4-FFF2-40B4-BE49-F238E27FC236}">
                <a16:creationId xmlns:a16="http://schemas.microsoft.com/office/drawing/2014/main" id="{B6F94F9B-5EF6-4E98-84C9-3D92D74A0E00}"/>
              </a:ext>
            </a:extLst>
          </p:cNvPr>
          <p:cNvPicPr>
            <a:picLocks noChangeAspect="1"/>
          </p:cNvPicPr>
          <p:nvPr/>
        </p:nvPicPr>
        <p:blipFill rotWithShape="1">
          <a:blip r:embed="rId3"/>
          <a:srcRect l="54861"/>
          <a:stretch/>
        </p:blipFill>
        <p:spPr>
          <a:xfrm>
            <a:off x="8718709" y="3429000"/>
            <a:ext cx="2826584" cy="2815674"/>
          </a:xfrm>
          <a:prstGeom prst="rect">
            <a:avLst/>
          </a:prstGeom>
        </p:spPr>
      </p:pic>
    </p:spTree>
    <p:extLst>
      <p:ext uri="{BB962C8B-B14F-4D97-AF65-F5344CB8AC3E}">
        <p14:creationId xmlns:p14="http://schemas.microsoft.com/office/powerpoint/2010/main" val="267977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06CADF-82C2-4078-9148-2DBD1301B16D}"/>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3000" kern="1200">
                <a:solidFill>
                  <a:schemeClr val="tx1"/>
                </a:solidFill>
                <a:latin typeface="+mj-lt"/>
                <a:ea typeface="+mj-ea"/>
                <a:cs typeface="+mj-cs"/>
              </a:rPr>
              <a:t>Thank you in advance for your support. </a:t>
            </a:r>
            <a:br>
              <a:rPr lang="en-US" sz="3000" kern="1200">
                <a:solidFill>
                  <a:schemeClr val="tx1"/>
                </a:solidFill>
                <a:latin typeface="+mj-lt"/>
                <a:ea typeface="+mj-ea"/>
                <a:cs typeface="+mj-cs"/>
              </a:rPr>
            </a:br>
            <a:br>
              <a:rPr lang="en-US" sz="3000" kern="1200">
                <a:solidFill>
                  <a:schemeClr val="tx1"/>
                </a:solidFill>
                <a:latin typeface="+mj-lt"/>
                <a:ea typeface="+mj-ea"/>
                <a:cs typeface="+mj-cs"/>
              </a:rPr>
            </a:br>
            <a:r>
              <a:rPr lang="en-US" sz="3000" kern="1200">
                <a:solidFill>
                  <a:schemeClr val="tx1"/>
                </a:solidFill>
                <a:latin typeface="+mj-lt"/>
                <a:ea typeface="+mj-ea"/>
                <a:cs typeface="+mj-cs"/>
              </a:rPr>
              <a:t>We are going to have a fantastic year!</a:t>
            </a: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D4C3EBC-BA61-4499-954F-69D552C6A405}"/>
              </a:ext>
            </a:extLst>
          </p:cNvPr>
          <p:cNvPicPr>
            <a:picLocks noChangeAspect="1"/>
          </p:cNvPicPr>
          <p:nvPr/>
        </p:nvPicPr>
        <p:blipFill rotWithShape="1">
          <a:blip r:embed="rId2"/>
          <a:srcRect l="54861"/>
          <a:stretch/>
        </p:blipFill>
        <p:spPr>
          <a:xfrm>
            <a:off x="6491876" y="995993"/>
            <a:ext cx="4669482" cy="4651458"/>
          </a:xfrm>
          <a:prstGeom prst="rect">
            <a:avLst/>
          </a:prstGeom>
        </p:spPr>
      </p:pic>
    </p:spTree>
    <p:extLst>
      <p:ext uri="{BB962C8B-B14F-4D97-AF65-F5344CB8AC3E}">
        <p14:creationId xmlns:p14="http://schemas.microsoft.com/office/powerpoint/2010/main" val="19707847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ketchyVTI">
  <a:themeElements>
    <a:clrScheme name="SketchyVTI">
      <a:dk1>
        <a:sysClr val="windowText" lastClr="000000"/>
      </a:dk1>
      <a:lt1>
        <a:sysClr val="window" lastClr="FFFFFF"/>
      </a:lt1>
      <a:dk2>
        <a:srgbClr val="39302A"/>
      </a:dk2>
      <a:lt2>
        <a:srgbClr val="E5DEDB"/>
      </a:lt2>
      <a:accent1>
        <a:srgbClr val="E4650E"/>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F9F5208B3CF004E9CEF0D2277D42920" ma:contentTypeVersion="18" ma:contentTypeDescription="Create a new document." ma:contentTypeScope="" ma:versionID="c785a19569a3915d42a8ec63c1f3acde">
  <xsd:schema xmlns:xsd="http://www.w3.org/2001/XMLSchema" xmlns:xs="http://www.w3.org/2001/XMLSchema" xmlns:p="http://schemas.microsoft.com/office/2006/metadata/properties" xmlns:ns2="d2f5ad65-7b50-424d-b6c9-b8996d629881" xmlns:ns3="47c9a9f1-703d-4280-927b-1074eb7ef86a" targetNamespace="http://schemas.microsoft.com/office/2006/metadata/properties" ma:root="true" ma:fieldsID="abfce8c473c931ebd115c769e15673c2" ns2:_="" ns3:_="">
    <xsd:import namespace="d2f5ad65-7b50-424d-b6c9-b8996d629881"/>
    <xsd:import namespace="47c9a9f1-703d-4280-927b-1074eb7ef86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f5ad65-7b50-424d-b6c9-b8996d6298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0cf44850-e72e-43a2-89c8-222bfdf97a6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c9a9f1-703d-4280-927b-1074eb7ef86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5c92f635-9dc5-4f4f-8f74-58792e4c0826}" ma:internalName="TaxCatchAll" ma:showField="CatchAllData" ma:web="47c9a9f1-703d-4280-927b-1074eb7ef8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2f5ad65-7b50-424d-b6c9-b8996d629881">
      <Terms xmlns="http://schemas.microsoft.com/office/infopath/2007/PartnerControls"/>
    </lcf76f155ced4ddcb4097134ff3c332f>
    <TaxCatchAll xmlns="47c9a9f1-703d-4280-927b-1074eb7ef86a" xsi:nil="true"/>
    <SharedWithUsers xmlns="47c9a9f1-703d-4280-927b-1074eb7ef86a">
      <UserInfo>
        <DisplayName>Hannah Llewellyn</DisplayName>
        <AccountId>85</AccountId>
        <AccountType/>
      </UserInfo>
      <UserInfo>
        <DisplayName>Margaret Irle</DisplayName>
        <AccountId>166</AccountId>
        <AccountType/>
      </UserInfo>
      <UserInfo>
        <DisplayName>Laura Murphy</DisplayName>
        <AccountId>572</AccountId>
        <AccountType/>
      </UserInfo>
    </SharedWithUsers>
  </documentManagement>
</p:properties>
</file>

<file path=customXml/itemProps1.xml><?xml version="1.0" encoding="utf-8"?>
<ds:datastoreItem xmlns:ds="http://schemas.openxmlformats.org/officeDocument/2006/customXml" ds:itemID="{DAD33B42-0D0F-4911-8D7B-B191E5043F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f5ad65-7b50-424d-b6c9-b8996d629881"/>
    <ds:schemaRef ds:uri="47c9a9f1-703d-4280-927b-1074eb7ef8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03B79B-7E10-4BB6-8AA2-8B5AB3BD7C6B}">
  <ds:schemaRefs>
    <ds:schemaRef ds:uri="http://schemas.microsoft.com/sharepoint/v3/contenttype/forms"/>
  </ds:schemaRefs>
</ds:datastoreItem>
</file>

<file path=customXml/itemProps3.xml><?xml version="1.0" encoding="utf-8"?>
<ds:datastoreItem xmlns:ds="http://schemas.openxmlformats.org/officeDocument/2006/customXml" ds:itemID="{084A79C3-4B0B-4DF8-8AC9-F104684C3F0E}">
  <ds:schemaRefs>
    <ds:schemaRef ds:uri="http://purl.org/dc/dcmitype/"/>
    <ds:schemaRef ds:uri="http://www.w3.org/XML/1998/namespace"/>
    <ds:schemaRef ds:uri="http://schemas.openxmlformats.org/package/2006/metadata/core-properties"/>
    <ds:schemaRef ds:uri="http://purl.org/dc/elements/1.1/"/>
    <ds:schemaRef ds:uri="http://schemas.microsoft.com/office/2006/documentManagement/types"/>
    <ds:schemaRef ds:uri="http://purl.org/dc/terms/"/>
    <ds:schemaRef ds:uri="http://schemas.microsoft.com/office/infopath/2007/PartnerControls"/>
    <ds:schemaRef ds:uri="47c9a9f1-703d-4280-927b-1074eb7ef86a"/>
    <ds:schemaRef ds:uri="d2f5ad65-7b50-424d-b6c9-b8996d62988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200</TotalTime>
  <Words>876</Words>
  <Application>Microsoft Office PowerPoint</Application>
  <PresentationFormat>Widescreen</PresentationFormat>
  <Paragraphs>113</Paragraphs>
  <Slides>26</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26</vt:i4>
      </vt:variant>
    </vt:vector>
  </HeadingPairs>
  <TitlesOfParts>
    <vt:vector size="34" baseType="lpstr">
      <vt:lpstr>Arial</vt:lpstr>
      <vt:lpstr>Calibri</vt:lpstr>
      <vt:lpstr>Calibri Light</vt:lpstr>
      <vt:lpstr>Segoe UI</vt:lpstr>
      <vt:lpstr>The Hand Bold</vt:lpstr>
      <vt:lpstr>The Serif Hand Black</vt:lpstr>
      <vt:lpstr>office theme</vt:lpstr>
      <vt:lpstr>SketchyVTI</vt:lpstr>
      <vt:lpstr>Welcome to  Parrot Class! </vt:lpstr>
      <vt:lpstr>Adults working in Parrot Class</vt:lpstr>
      <vt:lpstr>Adults who may work in Parrot Class</vt:lpstr>
      <vt:lpstr>Phase Leader</vt:lpstr>
      <vt:lpstr>Lady J Legacy At Lady Joanna Thornhill, we strive for the very best for our children, offering an education for the head, heart and hand that includes a wealth of opportunities and experiences to help develop our pupils and prepare them for their next steps in life.      As part of this we have developed the Lady Joanna Legacy. This is a series of opportunities and experiences that we pledge to ensure all children who attend Lady Joanna are able to access and enjoy during their time at school. </vt:lpstr>
      <vt:lpstr>PowerPoint Presentation</vt:lpstr>
      <vt:lpstr>PowerPoint Presentation</vt:lpstr>
      <vt:lpstr>PowerPoint Presentation</vt:lpstr>
      <vt:lpstr>Multiplication check</vt:lpstr>
      <vt:lpstr>PowerPoint Presentation</vt:lpstr>
      <vt:lpstr>PowerPoint Presentation</vt:lpstr>
      <vt:lpstr>PowerPoint Presentation</vt:lpstr>
      <vt:lpstr>Accelerated Reader</vt:lpstr>
      <vt:lpstr>Home Connect</vt:lpstr>
      <vt:lpstr>How parents can register for Home Connect</vt:lpstr>
      <vt:lpstr>How Children can quiz…</vt:lpstr>
      <vt:lpstr>The Curriculum </vt:lpstr>
      <vt:lpstr>The Curriculum </vt:lpstr>
      <vt:lpstr>PowerPoint Presentation</vt:lpstr>
      <vt:lpstr>How to help your child </vt:lpstr>
      <vt:lpstr>Seating and grouping </vt:lpstr>
      <vt:lpstr>Communication</vt:lpstr>
      <vt:lpstr>How we will let you know how your child is doing</vt:lpstr>
      <vt:lpstr>What your child should bring to school</vt:lpstr>
      <vt:lpstr>Volunteers</vt:lpstr>
      <vt:lpstr>Thank you in advance for your support.   We are going to have a fantastic year!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Weiss</dc:creator>
  <cp:lastModifiedBy>Rebecca Boden</cp:lastModifiedBy>
  <cp:revision>260</cp:revision>
  <dcterms:created xsi:type="dcterms:W3CDTF">2022-08-20T19:15:50Z</dcterms:created>
  <dcterms:modified xsi:type="dcterms:W3CDTF">2025-09-19T08:40:51Z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0x010100BF9F5208B3CF004E9CEF0D2277D42920</vt:lpwstr>
  </property>
  <property fmtid="{D5CDD505-2E9C-101B-9397-08002B2CF9AE}" pid="3" name="MediaServiceImageTags">
    <vt:lpwstr/>
  </property>
</Properties>
</file>