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256" r:id="rId5"/>
    <p:sldId id="257" r:id="rId6"/>
    <p:sldId id="277" r:id="rId7"/>
    <p:sldId id="260" r:id="rId8"/>
    <p:sldId id="270" r:id="rId9"/>
    <p:sldId id="271" r:id="rId10"/>
    <p:sldId id="308" r:id="rId11"/>
    <p:sldId id="309" r:id="rId12"/>
    <p:sldId id="310" r:id="rId13"/>
    <p:sldId id="273" r:id="rId14"/>
    <p:sldId id="272" r:id="rId15"/>
    <p:sldId id="274" r:id="rId16"/>
    <p:sldId id="276" r:id="rId17"/>
    <p:sldId id="278" r:id="rId18"/>
    <p:sldId id="266" r:id="rId19"/>
    <p:sldId id="261" r:id="rId20"/>
    <p:sldId id="268" r:id="rId21"/>
    <p:sldId id="262" r:id="rId22"/>
    <p:sldId id="265" r:id="rId23"/>
    <p:sldId id="311" r:id="rId24"/>
    <p:sldId id="26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15BE81-6A67-269F-F9A4-2DDC1261279D}" v="937" dt="2025-09-02T08:33:08.042"/>
    <p1510:client id="{E1F83A9F-5F62-B20E-C270-BCC11B89B96C}" v="7" dt="2025-09-02T09:39:52.8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4660"/>
  </p:normalViewPr>
  <p:slideViewPr>
    <p:cSldViewPr snapToGrid="0">
      <p:cViewPr varScale="1">
        <p:scale>
          <a:sx n="67" d="100"/>
          <a:sy n="67" d="100"/>
        </p:scale>
        <p:origin x="996"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30ED30-F1B3-43EF-B333-AA509D346A52}" type="datetimeFigureOut">
              <a:t>9/8/2025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9AC998-281A-4EB7-9DC6-8C062006054B}" type="slidenum">
              <a:t>‹#›</a:t>
            </a:fld>
            <a:endParaRPr lang="en-US"/>
          </a:p>
        </p:txBody>
      </p:sp>
    </p:spTree>
    <p:extLst>
      <p:ext uri="{BB962C8B-B14F-4D97-AF65-F5344CB8AC3E}">
        <p14:creationId xmlns:p14="http://schemas.microsoft.com/office/powerpoint/2010/main" val="120180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4</a:t>
            </a:fld>
            <a:endParaRPr lang="en-GB"/>
          </a:p>
        </p:txBody>
      </p:sp>
    </p:spTree>
    <p:extLst>
      <p:ext uri="{BB962C8B-B14F-4D97-AF65-F5344CB8AC3E}">
        <p14:creationId xmlns:p14="http://schemas.microsoft.com/office/powerpoint/2010/main" val="2096786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about the benefits of practical lessons and why we have moved away from the traditional format of input – independent work – plenary.</a:t>
            </a:r>
          </a:p>
        </p:txBody>
      </p:sp>
      <p:sp>
        <p:nvSpPr>
          <p:cNvPr id="4" name="Slide Number Placeholder 3"/>
          <p:cNvSpPr>
            <a:spLocks noGrp="1"/>
          </p:cNvSpPr>
          <p:nvPr>
            <p:ph type="sldNum" sz="quarter" idx="5"/>
          </p:nvPr>
        </p:nvSpPr>
        <p:spPr/>
        <p:txBody>
          <a:bodyPr/>
          <a:lstStyle/>
          <a:p>
            <a:fld id="{6E9AC998-281A-4EB7-9DC6-8C062006054B}" type="slidenum">
              <a:rPr lang="en-GB" smtClean="0"/>
              <a:t>5</a:t>
            </a:fld>
            <a:endParaRPr lang="en-GB"/>
          </a:p>
        </p:txBody>
      </p:sp>
    </p:spTree>
    <p:extLst>
      <p:ext uri="{BB962C8B-B14F-4D97-AF65-F5344CB8AC3E}">
        <p14:creationId xmlns:p14="http://schemas.microsoft.com/office/powerpoint/2010/main" val="2935925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6</a:t>
            </a:fld>
            <a:endParaRPr lang="en-GB"/>
          </a:p>
        </p:txBody>
      </p:sp>
    </p:spTree>
    <p:extLst>
      <p:ext uri="{BB962C8B-B14F-4D97-AF65-F5344CB8AC3E}">
        <p14:creationId xmlns:p14="http://schemas.microsoft.com/office/powerpoint/2010/main" val="3136057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10</a:t>
            </a:fld>
            <a:endParaRPr lang="en-GB"/>
          </a:p>
        </p:txBody>
      </p:sp>
    </p:spTree>
    <p:extLst>
      <p:ext uri="{BB962C8B-B14F-4D97-AF65-F5344CB8AC3E}">
        <p14:creationId xmlns:p14="http://schemas.microsoft.com/office/powerpoint/2010/main" val="3364724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11</a:t>
            </a:fld>
            <a:endParaRPr lang="en-GB"/>
          </a:p>
        </p:txBody>
      </p:sp>
    </p:spTree>
    <p:extLst>
      <p:ext uri="{BB962C8B-B14F-4D97-AF65-F5344CB8AC3E}">
        <p14:creationId xmlns:p14="http://schemas.microsoft.com/office/powerpoint/2010/main" val="2561986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12</a:t>
            </a:fld>
            <a:endParaRPr lang="en-GB"/>
          </a:p>
        </p:txBody>
      </p:sp>
    </p:spTree>
    <p:extLst>
      <p:ext uri="{BB962C8B-B14F-4D97-AF65-F5344CB8AC3E}">
        <p14:creationId xmlns:p14="http://schemas.microsoft.com/office/powerpoint/2010/main" val="3458950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13</a:t>
            </a:fld>
            <a:endParaRPr lang="en-GB"/>
          </a:p>
        </p:txBody>
      </p:sp>
    </p:spTree>
    <p:extLst>
      <p:ext uri="{BB962C8B-B14F-4D97-AF65-F5344CB8AC3E}">
        <p14:creationId xmlns:p14="http://schemas.microsoft.com/office/powerpoint/2010/main" val="1925073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14</a:t>
            </a:fld>
            <a:endParaRPr lang="en-GB"/>
          </a:p>
        </p:txBody>
      </p:sp>
    </p:spTree>
    <p:extLst>
      <p:ext uri="{BB962C8B-B14F-4D97-AF65-F5344CB8AC3E}">
        <p14:creationId xmlns:p14="http://schemas.microsoft.com/office/powerpoint/2010/main" val="1247647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mailto:k.weiss@ladyj.kent.sch.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C1594-0DA3-460D-8565-CC61F3CC9C79}"/>
              </a:ext>
            </a:extLst>
          </p:cNvPr>
          <p:cNvSpPr>
            <a:spLocks noGrp="1"/>
          </p:cNvSpPr>
          <p:nvPr>
            <p:ph type="ctrTitle"/>
          </p:nvPr>
        </p:nvSpPr>
        <p:spPr>
          <a:xfrm>
            <a:off x="897227" y="-235124"/>
            <a:ext cx="10375769" cy="2387600"/>
          </a:xfrm>
        </p:spPr>
        <p:txBody>
          <a:bodyPr/>
          <a:lstStyle/>
          <a:p>
            <a:r>
              <a:rPr lang="en-GB" b="1" dirty="0">
                <a:effectLst>
                  <a:outerShdw blurRad="38100" dist="38100" dir="2700000" algn="tl">
                    <a:srgbClr val="000000">
                      <a:alpha val="43137"/>
                    </a:srgbClr>
                  </a:outerShdw>
                </a:effectLst>
              </a:rPr>
              <a:t>Welcome to </a:t>
            </a:r>
            <a:br>
              <a:rPr lang="en-GB" b="1" dirty="0">
                <a:effectLst>
                  <a:outerShdw blurRad="38100" dist="38100" dir="2700000" algn="tl">
                    <a:srgbClr val="000000">
                      <a:alpha val="43137"/>
                    </a:srgbClr>
                  </a:outerShdw>
                </a:effectLst>
              </a:rPr>
            </a:br>
            <a:r>
              <a:rPr lang="en-GB" b="1" dirty="0">
                <a:effectLst>
                  <a:outerShdw blurRad="38100" dist="38100" dir="2700000" algn="tl">
                    <a:srgbClr val="000000">
                      <a:alpha val="43137"/>
                    </a:srgbClr>
                  </a:outerShdw>
                </a:effectLst>
                <a:cs typeface="Calibri Light"/>
              </a:rPr>
              <a:t>Year 2! </a:t>
            </a:r>
            <a:endParaRPr lang="en-GB" b="1" dirty="0">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A79879B9-4115-AA54-35D1-A259D32F6D4D}"/>
              </a:ext>
            </a:extLst>
          </p:cNvPr>
          <p:cNvSpPr txBox="1"/>
          <p:nvPr/>
        </p:nvSpPr>
        <p:spPr>
          <a:xfrm>
            <a:off x="0" y="2387600"/>
            <a:ext cx="12192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solidFill>
                <a:srgbClr val="42454A"/>
              </a:solidFill>
              <a:latin typeface="Calibri Light"/>
              <a:cs typeface="Calibri Light"/>
            </a:endParaRPr>
          </a:p>
        </p:txBody>
      </p:sp>
      <p:sp>
        <p:nvSpPr>
          <p:cNvPr id="15" name="TextBox 14">
            <a:extLst>
              <a:ext uri="{FF2B5EF4-FFF2-40B4-BE49-F238E27FC236}">
                <a16:creationId xmlns:a16="http://schemas.microsoft.com/office/drawing/2014/main" id="{DE50BD77-474D-4C32-A8E3-68B7F065DFBD}"/>
              </a:ext>
            </a:extLst>
          </p:cNvPr>
          <p:cNvSpPr txBox="1"/>
          <p:nvPr/>
        </p:nvSpPr>
        <p:spPr>
          <a:xfrm>
            <a:off x="1014475" y="5109289"/>
            <a:ext cx="2466040" cy="830997"/>
          </a:xfrm>
          <a:prstGeom prst="rect">
            <a:avLst/>
          </a:prstGeom>
          <a:noFill/>
        </p:spPr>
        <p:txBody>
          <a:bodyPr wrap="square" lIns="91440" tIns="45720" rIns="91440" bIns="45720" rtlCol="0" anchor="t">
            <a:spAutoFit/>
          </a:bodyPr>
          <a:lstStyle/>
          <a:p>
            <a:pPr algn="ctr"/>
            <a:r>
              <a:rPr lang="en-GB" sz="2800" dirty="0"/>
              <a:t>Miss </a:t>
            </a:r>
            <a:r>
              <a:rPr lang="en-GB" sz="2800" err="1"/>
              <a:t>Teesdale</a:t>
            </a:r>
            <a:endParaRPr lang="en-GB" sz="2800"/>
          </a:p>
          <a:p>
            <a:pPr algn="ctr"/>
            <a:r>
              <a:rPr lang="en-GB" sz="2000" dirty="0"/>
              <a:t>Squirrel Class Teacher</a:t>
            </a:r>
            <a:endParaRPr lang="en-GB" sz="2000" dirty="0">
              <a:ea typeface="Calibri"/>
              <a:cs typeface="Calibri"/>
            </a:endParaRPr>
          </a:p>
        </p:txBody>
      </p:sp>
      <p:sp>
        <p:nvSpPr>
          <p:cNvPr id="16" name="TextBox 15">
            <a:extLst>
              <a:ext uri="{FF2B5EF4-FFF2-40B4-BE49-F238E27FC236}">
                <a16:creationId xmlns:a16="http://schemas.microsoft.com/office/drawing/2014/main" id="{5EDFED03-9DBA-4955-8E23-C1ABD8E4DC47}"/>
              </a:ext>
            </a:extLst>
          </p:cNvPr>
          <p:cNvSpPr txBox="1"/>
          <p:nvPr/>
        </p:nvSpPr>
        <p:spPr>
          <a:xfrm>
            <a:off x="4831093" y="5109289"/>
            <a:ext cx="2529813" cy="1446550"/>
          </a:xfrm>
          <a:prstGeom prst="rect">
            <a:avLst/>
          </a:prstGeom>
          <a:noFill/>
        </p:spPr>
        <p:txBody>
          <a:bodyPr wrap="square" lIns="91440" tIns="45720" rIns="91440" bIns="45720" rtlCol="0" anchor="t">
            <a:spAutoFit/>
          </a:bodyPr>
          <a:lstStyle/>
          <a:p>
            <a:pPr algn="ctr"/>
            <a:r>
              <a:rPr lang="en-GB" sz="2800" dirty="0"/>
              <a:t>Mrs Ward</a:t>
            </a:r>
          </a:p>
          <a:p>
            <a:pPr algn="ctr"/>
            <a:r>
              <a:rPr lang="en-GB" sz="2000" dirty="0"/>
              <a:t>Rabbit Class Teacher (Mondays and Tuesdays)</a:t>
            </a:r>
          </a:p>
        </p:txBody>
      </p:sp>
      <p:sp>
        <p:nvSpPr>
          <p:cNvPr id="17" name="TextBox 16">
            <a:extLst>
              <a:ext uri="{FF2B5EF4-FFF2-40B4-BE49-F238E27FC236}">
                <a16:creationId xmlns:a16="http://schemas.microsoft.com/office/drawing/2014/main" id="{20BB578A-5DA3-4181-B318-6505E1FE208F}"/>
              </a:ext>
            </a:extLst>
          </p:cNvPr>
          <p:cNvSpPr txBox="1"/>
          <p:nvPr/>
        </p:nvSpPr>
        <p:spPr>
          <a:xfrm>
            <a:off x="8456762" y="5109289"/>
            <a:ext cx="2720763" cy="1446550"/>
          </a:xfrm>
          <a:prstGeom prst="rect">
            <a:avLst/>
          </a:prstGeom>
          <a:noFill/>
        </p:spPr>
        <p:txBody>
          <a:bodyPr wrap="square" lIns="91440" tIns="45720" rIns="91440" bIns="45720" rtlCol="0" anchor="t">
            <a:spAutoFit/>
          </a:bodyPr>
          <a:lstStyle/>
          <a:p>
            <a:pPr algn="ctr"/>
            <a:r>
              <a:rPr lang="en-GB" sz="2800" dirty="0">
                <a:ea typeface="Calibri"/>
                <a:cs typeface="Calibri"/>
              </a:rPr>
              <a:t>Miss Lewis</a:t>
            </a:r>
          </a:p>
          <a:p>
            <a:pPr algn="ctr"/>
            <a:r>
              <a:rPr lang="en-GB" sz="2000" dirty="0"/>
              <a:t>Rabbit Class Teacher (Wednesdays, Thursdays and Fridays)</a:t>
            </a:r>
          </a:p>
        </p:txBody>
      </p:sp>
      <p:pic>
        <p:nvPicPr>
          <p:cNvPr id="8" name="Picture 7">
            <a:extLst>
              <a:ext uri="{FF2B5EF4-FFF2-40B4-BE49-F238E27FC236}">
                <a16:creationId xmlns:a16="http://schemas.microsoft.com/office/drawing/2014/main" id="{8B218A75-AC4D-40A4-A0D9-538ACBFF26A8}"/>
              </a:ext>
            </a:extLst>
          </p:cNvPr>
          <p:cNvPicPr>
            <a:picLocks noChangeAspect="1"/>
          </p:cNvPicPr>
          <p:nvPr/>
        </p:nvPicPr>
        <p:blipFill>
          <a:blip r:embed="rId2"/>
          <a:stretch>
            <a:fillRect/>
          </a:stretch>
        </p:blipFill>
        <p:spPr>
          <a:xfrm>
            <a:off x="1025148" y="2316683"/>
            <a:ext cx="2444694" cy="2725834"/>
          </a:xfrm>
          <a:prstGeom prst="rect">
            <a:avLst/>
          </a:prstGeom>
        </p:spPr>
      </p:pic>
      <p:pic>
        <p:nvPicPr>
          <p:cNvPr id="10" name="Picture 9">
            <a:extLst>
              <a:ext uri="{FF2B5EF4-FFF2-40B4-BE49-F238E27FC236}">
                <a16:creationId xmlns:a16="http://schemas.microsoft.com/office/drawing/2014/main" id="{2C84155E-1DD7-40E7-966A-90471146F227}"/>
              </a:ext>
            </a:extLst>
          </p:cNvPr>
          <p:cNvPicPr>
            <a:picLocks noChangeAspect="1"/>
          </p:cNvPicPr>
          <p:nvPr/>
        </p:nvPicPr>
        <p:blipFill>
          <a:blip r:embed="rId3"/>
          <a:stretch>
            <a:fillRect/>
          </a:stretch>
        </p:blipFill>
        <p:spPr>
          <a:xfrm>
            <a:off x="4794613" y="2383455"/>
            <a:ext cx="2602771" cy="2725834"/>
          </a:xfrm>
          <a:prstGeom prst="rect">
            <a:avLst/>
          </a:prstGeom>
        </p:spPr>
      </p:pic>
      <p:pic>
        <p:nvPicPr>
          <p:cNvPr id="3" name="Picture 2">
            <a:extLst>
              <a:ext uri="{FF2B5EF4-FFF2-40B4-BE49-F238E27FC236}">
                <a16:creationId xmlns:a16="http://schemas.microsoft.com/office/drawing/2014/main" id="{9DE1E6C1-2E40-629F-3DC1-BFAF1E3EDE66}"/>
              </a:ext>
            </a:extLst>
          </p:cNvPr>
          <p:cNvPicPr>
            <a:picLocks noChangeAspect="1"/>
          </p:cNvPicPr>
          <p:nvPr/>
        </p:nvPicPr>
        <p:blipFill>
          <a:blip r:embed="rId4"/>
          <a:stretch>
            <a:fillRect/>
          </a:stretch>
        </p:blipFill>
        <p:spPr>
          <a:xfrm>
            <a:off x="8650646" y="2000518"/>
            <a:ext cx="2317528" cy="3103809"/>
          </a:xfrm>
          <a:prstGeom prst="rect">
            <a:avLst/>
          </a:prstGeom>
        </p:spPr>
      </p:pic>
    </p:spTree>
    <p:extLst>
      <p:ext uri="{BB962C8B-B14F-4D97-AF65-F5344CB8AC3E}">
        <p14:creationId xmlns:p14="http://schemas.microsoft.com/office/powerpoint/2010/main" val="1807877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08CCB-FAFC-4759-A740-E6BAB691810C}"/>
              </a:ext>
            </a:extLst>
          </p:cNvPr>
          <p:cNvSpPr>
            <a:spLocks noGrp="1"/>
          </p:cNvSpPr>
          <p:nvPr>
            <p:ph type="title"/>
          </p:nvPr>
        </p:nvSpPr>
        <p:spPr>
          <a:xfrm>
            <a:off x="838199" y="116669"/>
            <a:ext cx="10515600" cy="1325563"/>
          </a:xfrm>
        </p:spPr>
        <p:txBody>
          <a:bodyPr/>
          <a:lstStyle/>
          <a:p>
            <a:r>
              <a:rPr lang="en-GB" dirty="0">
                <a:cs typeface="Calibri Light"/>
              </a:rPr>
              <a:t>Other adults who will be supporting in Year 2:</a:t>
            </a:r>
          </a:p>
        </p:txBody>
      </p:sp>
      <p:sp>
        <p:nvSpPr>
          <p:cNvPr id="15" name="TextBox 14">
            <a:extLst>
              <a:ext uri="{FF2B5EF4-FFF2-40B4-BE49-F238E27FC236}">
                <a16:creationId xmlns:a16="http://schemas.microsoft.com/office/drawing/2014/main" id="{E2D63AF2-21E2-4C7D-B094-42E0BCE64A00}"/>
              </a:ext>
            </a:extLst>
          </p:cNvPr>
          <p:cNvSpPr txBox="1"/>
          <p:nvPr/>
        </p:nvSpPr>
        <p:spPr>
          <a:xfrm>
            <a:off x="2106869" y="5059012"/>
            <a:ext cx="2628647" cy="523220"/>
          </a:xfrm>
          <a:prstGeom prst="rect">
            <a:avLst/>
          </a:prstGeom>
          <a:noFill/>
        </p:spPr>
        <p:txBody>
          <a:bodyPr wrap="square" lIns="91440" tIns="45720" rIns="91440" bIns="45720" rtlCol="0" anchor="t">
            <a:spAutoFit/>
          </a:bodyPr>
          <a:lstStyle/>
          <a:p>
            <a:pPr algn="ctr"/>
            <a:r>
              <a:rPr lang="en-GB" sz="2800" dirty="0"/>
              <a:t>Mrs West</a:t>
            </a:r>
            <a:endParaRPr lang="en-GB" sz="2000" dirty="0"/>
          </a:p>
        </p:txBody>
      </p:sp>
      <p:sp>
        <p:nvSpPr>
          <p:cNvPr id="17" name="TextBox 16">
            <a:extLst>
              <a:ext uri="{FF2B5EF4-FFF2-40B4-BE49-F238E27FC236}">
                <a16:creationId xmlns:a16="http://schemas.microsoft.com/office/drawing/2014/main" id="{DBEB1575-4892-4A45-B20D-B2F877912ACE}"/>
              </a:ext>
            </a:extLst>
          </p:cNvPr>
          <p:cNvSpPr txBox="1"/>
          <p:nvPr/>
        </p:nvSpPr>
        <p:spPr>
          <a:xfrm>
            <a:off x="7036567" y="5059012"/>
            <a:ext cx="2628647" cy="523220"/>
          </a:xfrm>
          <a:prstGeom prst="rect">
            <a:avLst/>
          </a:prstGeom>
          <a:noFill/>
        </p:spPr>
        <p:txBody>
          <a:bodyPr wrap="square" lIns="91440" tIns="45720" rIns="91440" bIns="45720" rtlCol="0" anchor="t">
            <a:spAutoFit/>
          </a:bodyPr>
          <a:lstStyle/>
          <a:p>
            <a:pPr algn="ctr"/>
            <a:r>
              <a:rPr lang="en-GB" sz="2800" dirty="0"/>
              <a:t>Miss </a:t>
            </a:r>
            <a:r>
              <a:rPr lang="en-GB" sz="2800" dirty="0" err="1"/>
              <a:t>Livett</a:t>
            </a:r>
            <a:endParaRPr lang="en-GB" sz="2000" dirty="0" err="1"/>
          </a:p>
        </p:txBody>
      </p:sp>
      <p:pic>
        <p:nvPicPr>
          <p:cNvPr id="3" name="Picture 2">
            <a:extLst>
              <a:ext uri="{FF2B5EF4-FFF2-40B4-BE49-F238E27FC236}">
                <a16:creationId xmlns:a16="http://schemas.microsoft.com/office/drawing/2014/main" id="{9C0F6EC9-A6F0-1818-9C57-CA4399476832}"/>
              </a:ext>
            </a:extLst>
          </p:cNvPr>
          <p:cNvPicPr>
            <a:picLocks noChangeAspect="1"/>
          </p:cNvPicPr>
          <p:nvPr/>
        </p:nvPicPr>
        <p:blipFill>
          <a:blip r:embed="rId2"/>
          <a:stretch>
            <a:fillRect/>
          </a:stretch>
        </p:blipFill>
        <p:spPr>
          <a:xfrm>
            <a:off x="7036090" y="1435726"/>
            <a:ext cx="2498637" cy="3353337"/>
          </a:xfrm>
          <a:prstGeom prst="rect">
            <a:avLst/>
          </a:prstGeom>
        </p:spPr>
      </p:pic>
      <p:pic>
        <p:nvPicPr>
          <p:cNvPr id="4" name="Picture 3">
            <a:extLst>
              <a:ext uri="{FF2B5EF4-FFF2-40B4-BE49-F238E27FC236}">
                <a16:creationId xmlns:a16="http://schemas.microsoft.com/office/drawing/2014/main" id="{822AB113-7622-73AB-FC57-11C82A916294}"/>
              </a:ext>
            </a:extLst>
          </p:cNvPr>
          <p:cNvPicPr>
            <a:picLocks noChangeAspect="1"/>
          </p:cNvPicPr>
          <p:nvPr/>
        </p:nvPicPr>
        <p:blipFill>
          <a:blip r:embed="rId3"/>
          <a:stretch>
            <a:fillRect/>
          </a:stretch>
        </p:blipFill>
        <p:spPr>
          <a:xfrm>
            <a:off x="2109049" y="1436799"/>
            <a:ext cx="2736493" cy="3340458"/>
          </a:xfrm>
          <a:prstGeom prst="rect">
            <a:avLst/>
          </a:prstGeom>
        </p:spPr>
      </p:pic>
    </p:spTree>
    <p:extLst>
      <p:ext uri="{BB962C8B-B14F-4D97-AF65-F5344CB8AC3E}">
        <p14:creationId xmlns:p14="http://schemas.microsoft.com/office/powerpoint/2010/main" val="4258953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08CCB-FAFC-4759-A740-E6BAB691810C}"/>
              </a:ext>
            </a:extLst>
          </p:cNvPr>
          <p:cNvSpPr>
            <a:spLocks noGrp="1"/>
          </p:cNvSpPr>
          <p:nvPr>
            <p:ph type="title"/>
          </p:nvPr>
        </p:nvSpPr>
        <p:spPr>
          <a:xfrm>
            <a:off x="689862" y="729110"/>
            <a:ext cx="10515600" cy="1325563"/>
          </a:xfrm>
        </p:spPr>
        <p:txBody>
          <a:bodyPr/>
          <a:lstStyle/>
          <a:p>
            <a:r>
              <a:rPr lang="en-GB" dirty="0">
                <a:cs typeface="Calibri Light"/>
              </a:rPr>
              <a:t>Other adults who will be teaching Year 2 sometimes:</a:t>
            </a:r>
          </a:p>
        </p:txBody>
      </p:sp>
      <p:sp>
        <p:nvSpPr>
          <p:cNvPr id="11" name="TextBox 10">
            <a:extLst>
              <a:ext uri="{FF2B5EF4-FFF2-40B4-BE49-F238E27FC236}">
                <a16:creationId xmlns:a16="http://schemas.microsoft.com/office/drawing/2014/main" id="{0E59B0BA-B696-4DE9-9856-071330CD5158}"/>
              </a:ext>
            </a:extLst>
          </p:cNvPr>
          <p:cNvSpPr txBox="1"/>
          <p:nvPr/>
        </p:nvSpPr>
        <p:spPr>
          <a:xfrm>
            <a:off x="-352034" y="5119504"/>
            <a:ext cx="2628647" cy="830997"/>
          </a:xfrm>
          <a:prstGeom prst="rect">
            <a:avLst/>
          </a:prstGeom>
          <a:noFill/>
        </p:spPr>
        <p:txBody>
          <a:bodyPr wrap="square" lIns="91440" tIns="45720" rIns="91440" bIns="45720" rtlCol="0" anchor="t">
            <a:spAutoFit/>
          </a:bodyPr>
          <a:lstStyle/>
          <a:p>
            <a:pPr algn="ctr"/>
            <a:r>
              <a:rPr lang="en-GB" sz="2800"/>
              <a:t>Miss Fuller</a:t>
            </a:r>
            <a:endParaRPr lang="en-GB" sz="2800" dirty="0"/>
          </a:p>
          <a:p>
            <a:pPr algn="ctr"/>
            <a:r>
              <a:rPr lang="en-GB" sz="2000" dirty="0"/>
              <a:t>PE Teacher</a:t>
            </a:r>
          </a:p>
        </p:txBody>
      </p:sp>
      <p:sp>
        <p:nvSpPr>
          <p:cNvPr id="10" name="TextBox 9">
            <a:extLst>
              <a:ext uri="{FF2B5EF4-FFF2-40B4-BE49-F238E27FC236}">
                <a16:creationId xmlns:a16="http://schemas.microsoft.com/office/drawing/2014/main" id="{9D28A5ED-3437-4A55-9A13-9E6E2247B1CF}"/>
              </a:ext>
            </a:extLst>
          </p:cNvPr>
          <p:cNvSpPr txBox="1"/>
          <p:nvPr/>
        </p:nvSpPr>
        <p:spPr>
          <a:xfrm>
            <a:off x="1836029" y="5113342"/>
            <a:ext cx="2628647" cy="830997"/>
          </a:xfrm>
          <a:prstGeom prst="rect">
            <a:avLst/>
          </a:prstGeom>
          <a:noFill/>
        </p:spPr>
        <p:txBody>
          <a:bodyPr wrap="square" rtlCol="0">
            <a:spAutoFit/>
          </a:bodyPr>
          <a:lstStyle/>
          <a:p>
            <a:pPr algn="ctr"/>
            <a:r>
              <a:rPr lang="en-GB" sz="2800" dirty="0"/>
              <a:t>Mrs Selwood</a:t>
            </a:r>
          </a:p>
          <a:p>
            <a:pPr algn="ctr"/>
            <a:r>
              <a:rPr lang="en-GB" sz="2000" dirty="0"/>
              <a:t>Dance Teacher</a:t>
            </a:r>
          </a:p>
        </p:txBody>
      </p:sp>
      <p:sp>
        <p:nvSpPr>
          <p:cNvPr id="15" name="TextBox 14">
            <a:extLst>
              <a:ext uri="{FF2B5EF4-FFF2-40B4-BE49-F238E27FC236}">
                <a16:creationId xmlns:a16="http://schemas.microsoft.com/office/drawing/2014/main" id="{E2D63AF2-21E2-4C7D-B094-42E0BCE64A00}"/>
              </a:ext>
            </a:extLst>
          </p:cNvPr>
          <p:cNvSpPr txBox="1"/>
          <p:nvPr/>
        </p:nvSpPr>
        <p:spPr>
          <a:xfrm>
            <a:off x="4636116" y="5113342"/>
            <a:ext cx="2628647" cy="830997"/>
          </a:xfrm>
          <a:prstGeom prst="rect">
            <a:avLst/>
          </a:prstGeom>
          <a:noFill/>
        </p:spPr>
        <p:txBody>
          <a:bodyPr wrap="square" rtlCol="0">
            <a:spAutoFit/>
          </a:bodyPr>
          <a:lstStyle/>
          <a:p>
            <a:pPr algn="ctr"/>
            <a:r>
              <a:rPr lang="en-GB" sz="2800" dirty="0"/>
              <a:t>Miss Weller</a:t>
            </a:r>
          </a:p>
          <a:p>
            <a:pPr algn="ctr"/>
            <a:r>
              <a:rPr lang="en-GB" sz="2000" dirty="0"/>
              <a:t>HLTA</a:t>
            </a:r>
          </a:p>
        </p:txBody>
      </p:sp>
      <p:sp>
        <p:nvSpPr>
          <p:cNvPr id="16" name="TextBox 15">
            <a:extLst>
              <a:ext uri="{FF2B5EF4-FFF2-40B4-BE49-F238E27FC236}">
                <a16:creationId xmlns:a16="http://schemas.microsoft.com/office/drawing/2014/main" id="{867A3C47-DCA7-4BD9-831A-FF86D71B4E76}"/>
              </a:ext>
            </a:extLst>
          </p:cNvPr>
          <p:cNvSpPr txBox="1"/>
          <p:nvPr/>
        </p:nvSpPr>
        <p:spPr>
          <a:xfrm>
            <a:off x="9893922" y="4769905"/>
            <a:ext cx="2628647" cy="830997"/>
          </a:xfrm>
          <a:prstGeom prst="rect">
            <a:avLst/>
          </a:prstGeom>
          <a:noFill/>
        </p:spPr>
        <p:txBody>
          <a:bodyPr wrap="square" rtlCol="0">
            <a:spAutoFit/>
          </a:bodyPr>
          <a:lstStyle/>
          <a:p>
            <a:pPr algn="ctr"/>
            <a:r>
              <a:rPr lang="en-GB" sz="2800" dirty="0"/>
              <a:t>Mrs Roberts</a:t>
            </a:r>
          </a:p>
          <a:p>
            <a:pPr algn="ctr"/>
            <a:r>
              <a:rPr lang="en-GB" sz="2000" dirty="0"/>
              <a:t>HLTA</a:t>
            </a:r>
          </a:p>
        </p:txBody>
      </p:sp>
      <p:pic>
        <p:nvPicPr>
          <p:cNvPr id="4" name="Picture 3">
            <a:extLst>
              <a:ext uri="{FF2B5EF4-FFF2-40B4-BE49-F238E27FC236}">
                <a16:creationId xmlns:a16="http://schemas.microsoft.com/office/drawing/2014/main" id="{C00E8255-EDE4-4495-9766-DCB6FA469316}"/>
              </a:ext>
            </a:extLst>
          </p:cNvPr>
          <p:cNvPicPr>
            <a:picLocks noChangeAspect="1"/>
          </p:cNvPicPr>
          <p:nvPr/>
        </p:nvPicPr>
        <p:blipFill>
          <a:blip r:embed="rId2"/>
          <a:stretch>
            <a:fillRect/>
          </a:stretch>
        </p:blipFill>
        <p:spPr>
          <a:xfrm>
            <a:off x="2274477" y="2541810"/>
            <a:ext cx="2138116" cy="2360837"/>
          </a:xfrm>
          <a:prstGeom prst="rect">
            <a:avLst/>
          </a:prstGeom>
        </p:spPr>
      </p:pic>
      <p:pic>
        <p:nvPicPr>
          <p:cNvPr id="7" name="Picture 6">
            <a:extLst>
              <a:ext uri="{FF2B5EF4-FFF2-40B4-BE49-F238E27FC236}">
                <a16:creationId xmlns:a16="http://schemas.microsoft.com/office/drawing/2014/main" id="{38C69B9E-C105-47C5-847F-3A58E2267E2A}"/>
              </a:ext>
            </a:extLst>
          </p:cNvPr>
          <p:cNvPicPr>
            <a:picLocks noChangeAspect="1"/>
          </p:cNvPicPr>
          <p:nvPr/>
        </p:nvPicPr>
        <p:blipFill>
          <a:blip r:embed="rId3"/>
          <a:stretch>
            <a:fillRect/>
          </a:stretch>
        </p:blipFill>
        <p:spPr>
          <a:xfrm>
            <a:off x="4579178" y="2638401"/>
            <a:ext cx="2377620" cy="2360837"/>
          </a:xfrm>
          <a:prstGeom prst="rect">
            <a:avLst/>
          </a:prstGeom>
        </p:spPr>
      </p:pic>
      <p:pic>
        <p:nvPicPr>
          <p:cNvPr id="9" name="Picture 8">
            <a:extLst>
              <a:ext uri="{FF2B5EF4-FFF2-40B4-BE49-F238E27FC236}">
                <a16:creationId xmlns:a16="http://schemas.microsoft.com/office/drawing/2014/main" id="{9F5946EC-6082-4D62-98C2-405185D52C08}"/>
              </a:ext>
            </a:extLst>
          </p:cNvPr>
          <p:cNvPicPr>
            <a:picLocks noChangeAspect="1"/>
          </p:cNvPicPr>
          <p:nvPr/>
        </p:nvPicPr>
        <p:blipFill>
          <a:blip r:embed="rId4"/>
          <a:stretch>
            <a:fillRect/>
          </a:stretch>
        </p:blipFill>
        <p:spPr>
          <a:xfrm>
            <a:off x="10105795" y="2413020"/>
            <a:ext cx="2086353" cy="2366914"/>
          </a:xfrm>
          <a:prstGeom prst="rect">
            <a:avLst/>
          </a:prstGeom>
        </p:spPr>
      </p:pic>
      <p:sp>
        <p:nvSpPr>
          <p:cNvPr id="3" name="TextBox 2">
            <a:extLst>
              <a:ext uri="{FF2B5EF4-FFF2-40B4-BE49-F238E27FC236}">
                <a16:creationId xmlns:a16="http://schemas.microsoft.com/office/drawing/2014/main" id="{71DEB66F-5C5B-63FC-799C-7E7F86EE0171}"/>
              </a:ext>
            </a:extLst>
          </p:cNvPr>
          <p:cNvSpPr txBox="1"/>
          <p:nvPr/>
        </p:nvSpPr>
        <p:spPr>
          <a:xfrm>
            <a:off x="7264945" y="5189388"/>
            <a:ext cx="2628647" cy="830997"/>
          </a:xfrm>
          <a:prstGeom prst="rect">
            <a:avLst/>
          </a:prstGeom>
          <a:noFill/>
        </p:spPr>
        <p:txBody>
          <a:bodyPr wrap="square" lIns="91440" tIns="45720" rIns="91440" bIns="45720" rtlCol="0" anchor="t">
            <a:spAutoFit/>
          </a:bodyPr>
          <a:lstStyle/>
          <a:p>
            <a:pPr algn="ctr"/>
            <a:r>
              <a:rPr lang="en-GB" sz="2800" dirty="0"/>
              <a:t>Mr Connolly</a:t>
            </a:r>
          </a:p>
          <a:p>
            <a:pPr algn="ctr"/>
            <a:r>
              <a:rPr lang="en-GB" sz="2000" dirty="0">
                <a:ea typeface="Calibri"/>
                <a:cs typeface="Calibri"/>
              </a:rPr>
              <a:t>Music Teacher</a:t>
            </a:r>
            <a:endParaRPr lang="en-GB" sz="2000" dirty="0"/>
          </a:p>
        </p:txBody>
      </p:sp>
      <p:pic>
        <p:nvPicPr>
          <p:cNvPr id="5" name="Picture 4">
            <a:extLst>
              <a:ext uri="{FF2B5EF4-FFF2-40B4-BE49-F238E27FC236}">
                <a16:creationId xmlns:a16="http://schemas.microsoft.com/office/drawing/2014/main" id="{D5471419-150A-45F8-AB13-1E035CB4D4B8}"/>
              </a:ext>
            </a:extLst>
          </p:cNvPr>
          <p:cNvPicPr>
            <a:picLocks noChangeAspect="1"/>
          </p:cNvPicPr>
          <p:nvPr/>
        </p:nvPicPr>
        <p:blipFill>
          <a:blip r:embed="rId5"/>
          <a:stretch>
            <a:fillRect/>
          </a:stretch>
        </p:blipFill>
        <p:spPr>
          <a:xfrm>
            <a:off x="7264623" y="2194574"/>
            <a:ext cx="2277683" cy="2919614"/>
          </a:xfrm>
          <a:prstGeom prst="rect">
            <a:avLst/>
          </a:prstGeom>
        </p:spPr>
      </p:pic>
      <p:pic>
        <p:nvPicPr>
          <p:cNvPr id="6" name="Picture 5">
            <a:extLst>
              <a:ext uri="{FF2B5EF4-FFF2-40B4-BE49-F238E27FC236}">
                <a16:creationId xmlns:a16="http://schemas.microsoft.com/office/drawing/2014/main" id="{50587984-9DC8-157D-054C-98D099C14220}"/>
              </a:ext>
            </a:extLst>
          </p:cNvPr>
          <p:cNvPicPr>
            <a:picLocks noChangeAspect="1"/>
          </p:cNvPicPr>
          <p:nvPr/>
        </p:nvPicPr>
        <p:blipFill>
          <a:blip r:embed="rId6"/>
          <a:stretch>
            <a:fillRect/>
          </a:stretch>
        </p:blipFill>
        <p:spPr>
          <a:xfrm>
            <a:off x="5098" y="2413446"/>
            <a:ext cx="2018227" cy="2707247"/>
          </a:xfrm>
          <a:prstGeom prst="rect">
            <a:avLst/>
          </a:prstGeom>
        </p:spPr>
      </p:pic>
      <p:sp>
        <p:nvSpPr>
          <p:cNvPr id="8" name="TextBox 7">
            <a:extLst>
              <a:ext uri="{FF2B5EF4-FFF2-40B4-BE49-F238E27FC236}">
                <a16:creationId xmlns:a16="http://schemas.microsoft.com/office/drawing/2014/main" id="{5A172D65-AA80-D9A6-C4B0-5EDDB43E5FDA}"/>
              </a:ext>
            </a:extLst>
          </p:cNvPr>
          <p:cNvSpPr txBox="1"/>
          <p:nvPr/>
        </p:nvSpPr>
        <p:spPr>
          <a:xfrm>
            <a:off x="217581" y="6014220"/>
            <a:ext cx="1174767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ea typeface="Calibri"/>
                <a:cs typeface="Calibri"/>
              </a:rPr>
              <a:t>Sports Coaches from Venture will also be teaching some PE sessions.</a:t>
            </a:r>
            <a:endParaRPr lang="en-US" sz="3200" dirty="0"/>
          </a:p>
        </p:txBody>
      </p:sp>
    </p:spTree>
    <p:extLst>
      <p:ext uri="{BB962C8B-B14F-4D97-AF65-F5344CB8AC3E}">
        <p14:creationId xmlns:p14="http://schemas.microsoft.com/office/powerpoint/2010/main" val="2557731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1A4C3-F7BB-49E2-8995-7DD2F5EF2EC7}"/>
              </a:ext>
            </a:extLst>
          </p:cNvPr>
          <p:cNvSpPr>
            <a:spLocks noGrp="1"/>
          </p:cNvSpPr>
          <p:nvPr>
            <p:ph type="title"/>
          </p:nvPr>
        </p:nvSpPr>
        <p:spPr/>
        <p:txBody>
          <a:bodyPr/>
          <a:lstStyle/>
          <a:p>
            <a:r>
              <a:rPr lang="en-GB" dirty="0"/>
              <a:t>Highlights of the year</a:t>
            </a:r>
          </a:p>
        </p:txBody>
      </p:sp>
      <p:sp>
        <p:nvSpPr>
          <p:cNvPr id="3" name="Content Placeholder 2">
            <a:extLst>
              <a:ext uri="{FF2B5EF4-FFF2-40B4-BE49-F238E27FC236}">
                <a16:creationId xmlns:a16="http://schemas.microsoft.com/office/drawing/2014/main" id="{04B723E8-D92F-4AB8-85A6-45CC4AC7FD18}"/>
              </a:ext>
            </a:extLst>
          </p:cNvPr>
          <p:cNvSpPr>
            <a:spLocks noGrp="1"/>
          </p:cNvSpPr>
          <p:nvPr>
            <p:ph idx="1"/>
          </p:nvPr>
        </p:nvSpPr>
        <p:spPr>
          <a:xfrm>
            <a:off x="838200" y="1825625"/>
            <a:ext cx="6533561" cy="4351338"/>
          </a:xfrm>
        </p:spPr>
        <p:txBody>
          <a:bodyPr vert="horz" lIns="91440" tIns="45720" rIns="91440" bIns="45720" rtlCol="0" anchor="t">
            <a:normAutofit/>
          </a:bodyPr>
          <a:lstStyle/>
          <a:p>
            <a:r>
              <a:rPr lang="en-GB" dirty="0"/>
              <a:t>The Nativity</a:t>
            </a:r>
            <a:endParaRPr lang="en-US" dirty="0"/>
          </a:p>
          <a:p>
            <a:r>
              <a:rPr lang="en-GB" dirty="0"/>
              <a:t>Coastal Study of </a:t>
            </a:r>
            <a:r>
              <a:rPr lang="en-GB" dirty="0" err="1"/>
              <a:t>Reculver</a:t>
            </a:r>
            <a:r>
              <a:rPr lang="en-GB" dirty="0"/>
              <a:t> (Term 5)</a:t>
            </a:r>
          </a:p>
          <a:p>
            <a:r>
              <a:rPr lang="en-GB" dirty="0">
                <a:ea typeface="Calibri"/>
                <a:cs typeface="Calibri"/>
              </a:rPr>
              <a:t>Rainforests</a:t>
            </a:r>
          </a:p>
          <a:p>
            <a:r>
              <a:rPr lang="en-GB" dirty="0">
                <a:ea typeface="Calibri"/>
                <a:cs typeface="Calibri"/>
              </a:rPr>
              <a:t>Class assembly</a:t>
            </a:r>
          </a:p>
          <a:p>
            <a:endParaRPr lang="en-GB" dirty="0">
              <a:ea typeface="Calibri"/>
              <a:cs typeface="Calibri"/>
            </a:endParaRPr>
          </a:p>
        </p:txBody>
      </p:sp>
      <p:pic>
        <p:nvPicPr>
          <p:cNvPr id="6148" name="Picture 4" descr="Christmas Star PNG, Christmas Star Transparent Background - FreeIconsPNG">
            <a:extLst>
              <a:ext uri="{FF2B5EF4-FFF2-40B4-BE49-F238E27FC236}">
                <a16:creationId xmlns:a16="http://schemas.microsoft.com/office/drawing/2014/main" id="{D2E6CE5A-14A9-4280-8CD4-C0F08B2E8D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7577" y="1368716"/>
            <a:ext cx="1521839" cy="173924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e walk: from Whitstable oysters to Reculver towers - Miry Giramondo">
            <a:extLst>
              <a:ext uri="{FF2B5EF4-FFF2-40B4-BE49-F238E27FC236}">
                <a16:creationId xmlns:a16="http://schemas.microsoft.com/office/drawing/2014/main" id="{F17D1D64-BFCC-4542-87D9-68889DDC91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74662" y="3680915"/>
            <a:ext cx="3338143" cy="2500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926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GB" u="sng" dirty="0"/>
              <a:t>Maths</a:t>
            </a:r>
          </a:p>
          <a:p>
            <a:pPr marL="0" indent="0">
              <a:buNone/>
            </a:pPr>
            <a:r>
              <a:rPr lang="en-GB" dirty="0"/>
              <a:t>At Lady J, we encompass all three key areas of maths mastery: fluency, reasoning and problem solving. The aim is for the children to build resilience, develop a greater sense of number, confidently articulate their thinking and connect maths to the real world.</a:t>
            </a:r>
          </a:p>
          <a:p>
            <a:pPr marL="0" indent="0">
              <a:buNone/>
            </a:pPr>
            <a:endParaRPr lang="en-GB" dirty="0"/>
          </a:p>
          <a:p>
            <a:pPr marL="0" indent="0">
              <a:buNone/>
            </a:pPr>
            <a:r>
              <a:rPr lang="en-GB" dirty="0"/>
              <a:t>The lessons structures vary but usually follow a “ping-pong” approach whereby the learning is broken into segments including teaching and modelling, exploration, discussions,  assessment, group practice and independent practice. This way of teaching allows all children to be challenged at a level appropriate to them. </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2052" name="Picture 4" descr="Base Ten Set | KS1 EYFS Maths Resources Exploring Place Value">
            <a:extLst>
              <a:ext uri="{FF2B5EF4-FFF2-40B4-BE49-F238E27FC236}">
                <a16:creationId xmlns:a16="http://schemas.microsoft.com/office/drawing/2014/main" id="{61FA71AA-2106-4750-8529-47F6FA0D2B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7889" y="365125"/>
            <a:ext cx="1750083" cy="1750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5709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GB" u="sng" dirty="0"/>
              <a:t>Reading</a:t>
            </a:r>
          </a:p>
          <a:p>
            <a:pPr marL="0" indent="0">
              <a:buNone/>
            </a:pPr>
            <a:r>
              <a:rPr lang="en-GB" dirty="0">
                <a:cs typeface="Calibri"/>
              </a:rPr>
              <a:t>We will start the year revising some of the phonic content from Year One. This will allow the children to consolidate their learning and we will also provide extra challenge with a focus on applying phonics for spelling. Children will read in small groups each week with a grown up, progressing their reading level as they go. Children will continue using the Little Wandle reading books until their phonics is secure, at which point they will move onto Fluency books.</a:t>
            </a:r>
            <a:endParaRPr lang="en-GB">
              <a:ea typeface="Calibri"/>
              <a:cs typeface="Calibri"/>
            </a:endParaRPr>
          </a:p>
          <a:p>
            <a:pPr marL="0" indent="0">
              <a:buNone/>
            </a:pPr>
            <a:endParaRPr lang="en-GB" dirty="0">
              <a:cs typeface="Calibri"/>
            </a:endParaRPr>
          </a:p>
          <a:p>
            <a:pPr marL="0" indent="0">
              <a:buNone/>
            </a:pPr>
            <a:r>
              <a:rPr lang="en-GB" dirty="0">
                <a:ea typeface="+mn-lt"/>
                <a:cs typeface="+mn-lt"/>
              </a:rPr>
              <a:t>We listen to the children read at least three times a week in a group. Children will take home a reading book based at their level, plus a 'reading for pleasure’ book each week. Please ensure you hear your child reads and record it in their reading record. These are to be returned </a:t>
            </a:r>
            <a:r>
              <a:rPr lang="en-GB" b="1" u="sng" dirty="0">
                <a:ea typeface="+mn-lt"/>
                <a:cs typeface="+mn-lt"/>
              </a:rPr>
              <a:t>every Monday.</a:t>
            </a:r>
            <a:endParaRPr lang="en-GB" b="1" u="sng" dirty="0">
              <a:cs typeface="Calibri"/>
            </a:endParaRP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3074" name="Picture 2" descr="Why You Should be Reading Books Every Day, According to Science | Inc.com">
            <a:extLst>
              <a:ext uri="{FF2B5EF4-FFF2-40B4-BE49-F238E27FC236}">
                <a16:creationId xmlns:a16="http://schemas.microsoft.com/office/drawing/2014/main" id="{6D07399B-0CB0-418A-AE86-FDA2B036601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51041" y="134937"/>
            <a:ext cx="3005668" cy="1690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2226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6F9FC"/>
            </a:gs>
            <a:gs pos="74001">
              <a:srgbClr val="B0C6E1"/>
            </a:gs>
            <a:gs pos="83000">
              <a:srgbClr val="B0C6E1"/>
            </a:gs>
            <a:gs pos="100000">
              <a:srgbClr val="CAD9EB"/>
            </a:gs>
          </a:gsLst>
          <a:lin ang="5400000" scaled="1"/>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62F60E-9CF9-44F8-B0A9-90DA677D7584}"/>
              </a:ext>
            </a:extLst>
          </p:cNvPr>
          <p:cNvPicPr>
            <a:picLocks noChangeAspect="1"/>
          </p:cNvPicPr>
          <p:nvPr/>
        </p:nvPicPr>
        <p:blipFill>
          <a:blip r:embed="rId2"/>
          <a:stretch>
            <a:fillRect/>
          </a:stretch>
        </p:blipFill>
        <p:spPr>
          <a:xfrm>
            <a:off x="2408069" y="2508168"/>
            <a:ext cx="7375861" cy="3557045"/>
          </a:xfrm>
          <a:prstGeom prst="rect">
            <a:avLst/>
          </a:prstGeom>
        </p:spPr>
      </p:pic>
      <p:pic>
        <p:nvPicPr>
          <p:cNvPr id="5" name="Picture 4">
            <a:extLst>
              <a:ext uri="{FF2B5EF4-FFF2-40B4-BE49-F238E27FC236}">
                <a16:creationId xmlns:a16="http://schemas.microsoft.com/office/drawing/2014/main" id="{B5C12A49-4704-447C-8FE8-8F70A1CEAE5F}"/>
              </a:ext>
            </a:extLst>
          </p:cNvPr>
          <p:cNvPicPr>
            <a:picLocks noChangeAspect="1"/>
          </p:cNvPicPr>
          <p:nvPr/>
        </p:nvPicPr>
        <p:blipFill>
          <a:blip r:embed="rId3"/>
          <a:stretch>
            <a:fillRect/>
          </a:stretch>
        </p:blipFill>
        <p:spPr>
          <a:xfrm>
            <a:off x="4583833" y="116632"/>
            <a:ext cx="3171769" cy="1632256"/>
          </a:xfrm>
          <a:prstGeom prst="rect">
            <a:avLst/>
          </a:prstGeom>
          <a:effectLst>
            <a:softEdge rad="63500"/>
          </a:effectLst>
        </p:spPr>
      </p:pic>
    </p:spTree>
    <p:extLst>
      <p:ext uri="{BB962C8B-B14F-4D97-AF65-F5344CB8AC3E}">
        <p14:creationId xmlns:p14="http://schemas.microsoft.com/office/powerpoint/2010/main" val="2201604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group of books on shelves&#10;&#10;AI-generated content may be incorrect.">
            <a:extLst>
              <a:ext uri="{FF2B5EF4-FFF2-40B4-BE49-F238E27FC236}">
                <a16:creationId xmlns:a16="http://schemas.microsoft.com/office/drawing/2014/main" id="{60D7AF6F-C584-30D4-185F-B5868E2902B9}"/>
              </a:ext>
            </a:extLst>
          </p:cNvPr>
          <p:cNvPicPr>
            <a:picLocks noGrp="1" noChangeAspect="1"/>
          </p:cNvPicPr>
          <p:nvPr>
            <p:ph idx="1"/>
          </p:nvPr>
        </p:nvPicPr>
        <p:blipFill>
          <a:blip r:embed="rId2"/>
          <a:stretch>
            <a:fillRect/>
          </a:stretch>
        </p:blipFill>
        <p:spPr>
          <a:xfrm>
            <a:off x="547797" y="330588"/>
            <a:ext cx="11100813" cy="6208042"/>
          </a:xfrm>
          <a:prstGeom prst="rect">
            <a:avLst/>
          </a:prstGeom>
        </p:spPr>
      </p:pic>
    </p:spTree>
    <p:extLst>
      <p:ext uri="{BB962C8B-B14F-4D97-AF65-F5344CB8AC3E}">
        <p14:creationId xmlns:p14="http://schemas.microsoft.com/office/powerpoint/2010/main" val="2950993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20C0E-83BC-5E0F-5436-D08C245D36A6}"/>
              </a:ext>
            </a:extLst>
          </p:cNvPr>
          <p:cNvSpPr>
            <a:spLocks noGrp="1"/>
          </p:cNvSpPr>
          <p:nvPr>
            <p:ph type="title"/>
          </p:nvPr>
        </p:nvSpPr>
        <p:spPr>
          <a:xfrm>
            <a:off x="441101" y="472449"/>
            <a:ext cx="9055995" cy="831873"/>
          </a:xfrm>
        </p:spPr>
        <p:txBody>
          <a:bodyPr>
            <a:normAutofit fontScale="90000"/>
          </a:bodyPr>
          <a:lstStyle/>
          <a:p>
            <a:r>
              <a:rPr lang="en-US" sz="4000" dirty="0">
                <a:ea typeface="Calibri Light"/>
                <a:cs typeface="Calibri Light"/>
              </a:rPr>
              <a:t>We have been overwhelmed by your generous response to our 50 Books to Read Before You Leave Year 2 project.</a:t>
            </a:r>
            <a:endParaRPr lang="en-US" dirty="0"/>
          </a:p>
        </p:txBody>
      </p:sp>
      <p:sp>
        <p:nvSpPr>
          <p:cNvPr id="3" name="Content Placeholder 2">
            <a:extLst>
              <a:ext uri="{FF2B5EF4-FFF2-40B4-BE49-F238E27FC236}">
                <a16:creationId xmlns:a16="http://schemas.microsoft.com/office/drawing/2014/main" id="{167C34AE-8251-FDEA-90EA-9CCA9859E498}"/>
              </a:ext>
            </a:extLst>
          </p:cNvPr>
          <p:cNvSpPr>
            <a:spLocks noGrp="1"/>
          </p:cNvSpPr>
          <p:nvPr>
            <p:ph idx="1"/>
          </p:nvPr>
        </p:nvSpPr>
        <p:spPr>
          <a:xfrm>
            <a:off x="977721" y="2029541"/>
            <a:ext cx="10515600" cy="4351338"/>
          </a:xfrm>
        </p:spPr>
        <p:txBody>
          <a:bodyPr vert="horz" lIns="91440" tIns="45720" rIns="91440" bIns="45720" rtlCol="0" anchor="t">
            <a:normAutofit/>
          </a:bodyPr>
          <a:lstStyle/>
          <a:p>
            <a:pPr marL="0" indent="0">
              <a:buNone/>
            </a:pPr>
            <a:r>
              <a:rPr lang="en-US" dirty="0">
                <a:ea typeface="Calibri"/>
                <a:cs typeface="Calibri"/>
              </a:rPr>
              <a:t>There are still lots of book choices available should you wish to donate!</a:t>
            </a:r>
          </a:p>
        </p:txBody>
      </p:sp>
      <p:pic>
        <p:nvPicPr>
          <p:cNvPr id="4" name="Picture 3" descr="A shelf with books on it&#10;&#10;AI-generated content may be incorrect.">
            <a:extLst>
              <a:ext uri="{FF2B5EF4-FFF2-40B4-BE49-F238E27FC236}">
                <a16:creationId xmlns:a16="http://schemas.microsoft.com/office/drawing/2014/main" id="{27B57248-7978-810A-4E5A-F2934C39F9AE}"/>
              </a:ext>
            </a:extLst>
          </p:cNvPr>
          <p:cNvPicPr>
            <a:picLocks noChangeAspect="1"/>
          </p:cNvPicPr>
          <p:nvPr/>
        </p:nvPicPr>
        <p:blipFill>
          <a:blip r:embed="rId2"/>
          <a:stretch>
            <a:fillRect/>
          </a:stretch>
        </p:blipFill>
        <p:spPr>
          <a:xfrm>
            <a:off x="3364874" y="2695709"/>
            <a:ext cx="5472985" cy="3892103"/>
          </a:xfrm>
          <a:prstGeom prst="rect">
            <a:avLst/>
          </a:prstGeom>
        </p:spPr>
      </p:pic>
    </p:spTree>
    <p:extLst>
      <p:ext uri="{BB962C8B-B14F-4D97-AF65-F5344CB8AC3E}">
        <p14:creationId xmlns:p14="http://schemas.microsoft.com/office/powerpoint/2010/main" val="3366684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p:txBody>
          <a:bodyPr vert="horz" lIns="91440" tIns="45720" rIns="91440" bIns="45720" rtlCol="0" anchor="t">
            <a:normAutofit/>
          </a:bodyPr>
          <a:lstStyle/>
          <a:p>
            <a:pPr marL="0" indent="0">
              <a:buNone/>
            </a:pPr>
            <a:r>
              <a:rPr lang="en-GB" u="sng" dirty="0"/>
              <a:t>Writing</a:t>
            </a:r>
          </a:p>
          <a:p>
            <a:pPr marL="0" indent="0">
              <a:buNone/>
            </a:pPr>
            <a:r>
              <a:rPr lang="en-GB" dirty="0"/>
              <a:t>Naturally, some of the writing we do will be linked to our topics (next slide). We will also be doing whole units of writing on the following texts:</a:t>
            </a:r>
          </a:p>
          <a:p>
            <a:r>
              <a:rPr lang="en-GB" dirty="0"/>
              <a:t>The Gigantic Turnip</a:t>
            </a:r>
            <a:endParaRPr lang="en-GB" dirty="0">
              <a:cs typeface="Calibri" panose="020F0502020204030204"/>
            </a:endParaRPr>
          </a:p>
          <a:p>
            <a:r>
              <a:rPr lang="en-GB" dirty="0">
                <a:cs typeface="Calibri" panose="020F0502020204030204"/>
              </a:rPr>
              <a:t>Owl Babies</a:t>
            </a:r>
            <a:endParaRPr lang="en-GB" dirty="0"/>
          </a:p>
          <a:p>
            <a:r>
              <a:rPr lang="en-GB" dirty="0"/>
              <a:t>The Princess and the Pea</a:t>
            </a:r>
          </a:p>
          <a:p>
            <a:r>
              <a:rPr lang="en-GB" dirty="0"/>
              <a:t>George and the Dragon</a:t>
            </a:r>
          </a:p>
          <a:p>
            <a:r>
              <a:rPr lang="en-GB" dirty="0">
                <a:ea typeface="Calibri" panose="020F0502020204030204"/>
                <a:cs typeface="Calibri" panose="020F0502020204030204"/>
              </a:rPr>
              <a:t>There's a Rang-Tan in my Bedroom</a:t>
            </a:r>
          </a:p>
          <a:p>
            <a:pPr marL="0" indent="0">
              <a:buNone/>
            </a:pPr>
            <a:endParaRPr lang="en-GB" u="sng" dirty="0">
              <a:ea typeface="Calibri" panose="020F0502020204030204"/>
              <a:cs typeface="Calibri" panose="020F0502020204030204"/>
            </a:endParaRP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5122" name="Picture 2" descr="18 Motivational Quotes To Bring Out The Writer In You. | by Roshane De  Silva | The Writing Cooperative">
            <a:extLst>
              <a:ext uri="{FF2B5EF4-FFF2-40B4-BE49-F238E27FC236}">
                <a16:creationId xmlns:a16="http://schemas.microsoft.com/office/drawing/2014/main" id="{78652B13-50AA-47CE-9862-D9909270188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92203" y="365125"/>
            <a:ext cx="2784548" cy="1690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798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p:txBody>
          <a:bodyPr>
            <a:normAutofit/>
          </a:bodyPr>
          <a:lstStyle/>
          <a:p>
            <a:pPr marL="0" indent="0">
              <a:buNone/>
            </a:pPr>
            <a:r>
              <a:rPr lang="en-GB" u="sng" dirty="0"/>
              <a:t>Geography and History</a:t>
            </a:r>
          </a:p>
          <a:p>
            <a:pPr marL="0" indent="0">
              <a:buNone/>
            </a:pPr>
            <a:endParaRPr lang="en-GB" u="sng" dirty="0"/>
          </a:p>
          <a:p>
            <a:pPr marL="0" indent="0">
              <a:buNone/>
            </a:pPr>
            <a:r>
              <a:rPr lang="en-GB" dirty="0"/>
              <a:t>Term 1 – Would you prefer to live in a hot or cold place?</a:t>
            </a:r>
          </a:p>
          <a:p>
            <a:pPr marL="0" indent="0">
              <a:buNone/>
            </a:pPr>
            <a:r>
              <a:rPr lang="en-GB" dirty="0"/>
              <a:t>Term 2 – The Great Fire of London</a:t>
            </a:r>
          </a:p>
          <a:p>
            <a:pPr marL="0" indent="0">
              <a:buNone/>
            </a:pPr>
            <a:r>
              <a:rPr lang="en-GB" dirty="0"/>
              <a:t>Term 3 – Why is our world wonderful?</a:t>
            </a:r>
          </a:p>
          <a:p>
            <a:pPr marL="0" indent="0">
              <a:buNone/>
            </a:pPr>
            <a:r>
              <a:rPr lang="en-GB" dirty="0"/>
              <a:t>Term 4 – Explorers</a:t>
            </a:r>
          </a:p>
          <a:p>
            <a:pPr marL="0" indent="0">
              <a:buNone/>
            </a:pPr>
            <a:r>
              <a:rPr lang="en-GB" dirty="0"/>
              <a:t>Term 5 – What is it like to live by the coast?</a:t>
            </a:r>
          </a:p>
          <a:p>
            <a:pPr marL="0" indent="0">
              <a:buNone/>
            </a:pPr>
            <a:r>
              <a:rPr lang="en-GB" dirty="0"/>
              <a:t>Term 6 – Aviators </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4098" name="Picture 2" descr="The Great Fire of London - images - BBC Teach">
            <a:extLst>
              <a:ext uri="{FF2B5EF4-FFF2-40B4-BE49-F238E27FC236}">
                <a16:creationId xmlns:a16="http://schemas.microsoft.com/office/drawing/2014/main" id="{8FCBFA1D-34B4-4C91-BF2D-3BAD71EB0B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1861" y="23249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499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a:xfrm>
            <a:off x="254525" y="1809946"/>
            <a:ext cx="11736370" cy="4367017"/>
          </a:xfrm>
        </p:spPr>
        <p:txBody>
          <a:bodyPr>
            <a:normAutofit fontScale="25000" lnSpcReduction="20000"/>
          </a:bodyPr>
          <a:lstStyle/>
          <a:p>
            <a:pPr marL="0" indent="0">
              <a:buNone/>
            </a:pPr>
            <a:r>
              <a:rPr lang="en-GB" sz="11200" u="sng" dirty="0"/>
              <a:t>Science</a:t>
            </a:r>
          </a:p>
          <a:p>
            <a:pPr marL="0" indent="0">
              <a:buNone/>
            </a:pPr>
            <a:r>
              <a:rPr lang="en-GB" sz="9600" dirty="0"/>
              <a:t>A</a:t>
            </a:r>
            <a:r>
              <a:rPr lang="en-GB" sz="9600" b="0" i="0" dirty="0">
                <a:effectLst/>
              </a:rPr>
              <a:t> passion to understand and to find out more about the world underpins our teaching of Science at Lady Joanna and is what we aim to inspire within our children. Our broad, rich Science curriculum not only provides children with the key scientific facts and concepts, but also gives them plentiful opportunities to be able to hone their practical and problem solving skills through hands-on investigations and enquiry-based learning. Children learn to work independently and in collaboration with others, growing in confidence and resilience and, most importantly of all, with a sense of wonder and curiosity about the world around them.</a:t>
            </a:r>
          </a:p>
          <a:p>
            <a:pPr marL="0" indent="0">
              <a:buNone/>
            </a:pPr>
            <a:r>
              <a:rPr lang="en-GB" sz="9600" dirty="0"/>
              <a:t>The topics we will cover in Science this year are:</a:t>
            </a:r>
          </a:p>
          <a:p>
            <a:r>
              <a:rPr lang="en-GB" sz="9600" dirty="0"/>
              <a:t>Materials </a:t>
            </a:r>
          </a:p>
          <a:p>
            <a:r>
              <a:rPr lang="en-GB" sz="9600" dirty="0"/>
              <a:t>Animals including humans</a:t>
            </a:r>
          </a:p>
          <a:p>
            <a:r>
              <a:rPr lang="en-GB" sz="9600" dirty="0"/>
              <a:t>Living things and their habitats</a:t>
            </a:r>
          </a:p>
          <a:p>
            <a:r>
              <a:rPr lang="en-GB" sz="9600" dirty="0"/>
              <a:t>Plants</a:t>
            </a:r>
          </a:p>
          <a:p>
            <a:pPr marL="0" indent="0">
              <a:buNone/>
            </a:pPr>
            <a:endParaRPr lang="en-GB" u="sng" dirty="0"/>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7170" name="Picture 2" descr="Year 2 Science – Materials">
            <a:extLst>
              <a:ext uri="{FF2B5EF4-FFF2-40B4-BE49-F238E27FC236}">
                <a16:creationId xmlns:a16="http://schemas.microsoft.com/office/drawing/2014/main" id="{F0CF0EDD-1274-4BFF-9911-E4B91DE12D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9034" y="362768"/>
            <a:ext cx="2800350"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2133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a:xfrm>
            <a:off x="254525" y="1809947"/>
            <a:ext cx="6806151" cy="3563332"/>
          </a:xfrm>
        </p:spPr>
        <p:txBody>
          <a:bodyPr vert="horz" lIns="91440" tIns="45720" rIns="91440" bIns="45720" rtlCol="0" anchor="t">
            <a:noAutofit/>
          </a:bodyPr>
          <a:lstStyle/>
          <a:p>
            <a:pPr marL="0" indent="0">
              <a:buNone/>
            </a:pPr>
            <a:r>
              <a:rPr lang="en-GB" u="sng" dirty="0"/>
              <a:t>Other subjects</a:t>
            </a:r>
            <a:endParaRPr lang="en-GB" u="sng">
              <a:ea typeface="Calibri"/>
              <a:cs typeface="Calibri"/>
            </a:endParaRPr>
          </a:p>
          <a:p>
            <a:pPr marL="0" indent="0">
              <a:buNone/>
            </a:pPr>
            <a:r>
              <a:rPr lang="en-GB" dirty="0"/>
              <a:t>The children will also have lessons in:</a:t>
            </a:r>
            <a:endParaRPr lang="en-GB" dirty="0">
              <a:ea typeface="Calibri"/>
              <a:cs typeface="Calibri"/>
            </a:endParaRPr>
          </a:p>
          <a:p>
            <a:r>
              <a:rPr lang="en-GB" dirty="0"/>
              <a:t>Art/Design Technology</a:t>
            </a:r>
            <a:endParaRPr lang="en-GB" dirty="0">
              <a:ea typeface="Calibri"/>
              <a:cs typeface="Calibri"/>
            </a:endParaRPr>
          </a:p>
          <a:p>
            <a:r>
              <a:rPr lang="en-GB" dirty="0"/>
              <a:t>PE (at least two sessions per week)</a:t>
            </a:r>
            <a:endParaRPr lang="en-GB" dirty="0">
              <a:ea typeface="Calibri"/>
              <a:cs typeface="Calibri"/>
            </a:endParaRPr>
          </a:p>
          <a:p>
            <a:r>
              <a:rPr lang="en-GB" dirty="0"/>
              <a:t>PSHE</a:t>
            </a:r>
            <a:endParaRPr lang="en-GB" dirty="0">
              <a:ea typeface="Calibri"/>
              <a:cs typeface="Calibri"/>
            </a:endParaRPr>
          </a:p>
          <a:p>
            <a:r>
              <a:rPr lang="en-GB" dirty="0"/>
              <a:t>RE</a:t>
            </a:r>
            <a:endParaRPr lang="en-GB" dirty="0">
              <a:ea typeface="Calibri"/>
              <a:cs typeface="Calibri"/>
            </a:endParaRPr>
          </a:p>
          <a:p>
            <a:r>
              <a:rPr lang="en-GB" dirty="0"/>
              <a:t>Music</a:t>
            </a:r>
            <a:endParaRPr lang="en-GB" dirty="0">
              <a:ea typeface="Calibri"/>
              <a:cs typeface="Calibri"/>
            </a:endParaRPr>
          </a:p>
          <a:p>
            <a:r>
              <a:rPr lang="en-GB" dirty="0">
                <a:ea typeface="Calibri"/>
                <a:cs typeface="Calibri"/>
              </a:rPr>
              <a:t>French</a:t>
            </a:r>
          </a:p>
          <a:p>
            <a:r>
              <a:rPr lang="en-GB" dirty="0">
                <a:ea typeface="Calibri"/>
                <a:cs typeface="Calibri"/>
              </a:rPr>
              <a:t>Computing</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1026" name="Picture 2" descr="Art Icon | Whistlepuff Iconset | firstfear">
            <a:extLst>
              <a:ext uri="{FF2B5EF4-FFF2-40B4-BE49-F238E27FC236}">
                <a16:creationId xmlns:a16="http://schemas.microsoft.com/office/drawing/2014/main" id="{59A756AA-4457-4594-8831-74E4394057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6662" y="1093529"/>
            <a:ext cx="1361053" cy="13610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kassed ERC: Top Apps for PE Teachers">
            <a:extLst>
              <a:ext uri="{FF2B5EF4-FFF2-40B4-BE49-F238E27FC236}">
                <a16:creationId xmlns:a16="http://schemas.microsoft.com/office/drawing/2014/main" id="{7FC7AD1F-4795-4C61-B9A8-B0CE2F19DE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60746" y="1774056"/>
            <a:ext cx="1421859" cy="12665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orld religions - Wikipedia">
            <a:extLst>
              <a:ext uri="{FF2B5EF4-FFF2-40B4-BE49-F238E27FC236}">
                <a16:creationId xmlns:a16="http://schemas.microsoft.com/office/drawing/2014/main" id="{80D1475D-0D28-4303-8F77-BC6D53377F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5215" y="4322190"/>
            <a:ext cx="1190921" cy="136105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olorful music notes Vectors &amp; Illustrations for Free Download | Freepik">
            <a:extLst>
              <a:ext uri="{FF2B5EF4-FFF2-40B4-BE49-F238E27FC236}">
                <a16:creationId xmlns:a16="http://schemas.microsoft.com/office/drawing/2014/main" id="{B1961C06-D983-4E0F-87F1-FADE124CE1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44551" y="4548581"/>
            <a:ext cx="3409950" cy="13430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PSHE and RSE - Kentish Town C of E Primary School">
            <a:extLst>
              <a:ext uri="{FF2B5EF4-FFF2-40B4-BE49-F238E27FC236}">
                <a16:creationId xmlns:a16="http://schemas.microsoft.com/office/drawing/2014/main" id="{347DDE5D-A82E-4AC9-9D66-177144930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18331" y="2621977"/>
            <a:ext cx="2597716" cy="1468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308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a:xfrm>
            <a:off x="568203" y="2083356"/>
            <a:ext cx="10138267" cy="3871762"/>
          </a:xfrm>
        </p:spPr>
        <p:txBody>
          <a:bodyPr vert="horz" lIns="91440" tIns="45720" rIns="91440" bIns="45720" rtlCol="0" anchor="t">
            <a:normAutofit/>
          </a:bodyPr>
          <a:lstStyle/>
          <a:p>
            <a:pPr marL="0" indent="0">
              <a:buNone/>
            </a:pPr>
            <a:r>
              <a:rPr lang="en-GB" u="sng" dirty="0"/>
              <a:t>Experiences from Year 2 include:</a:t>
            </a:r>
          </a:p>
          <a:p>
            <a:pPr marL="0" indent="0">
              <a:buNone/>
            </a:pPr>
            <a:endParaRPr lang="en-GB">
              <a:ea typeface="Calibri"/>
              <a:cs typeface="Calibri"/>
            </a:endParaRPr>
          </a:p>
          <a:p>
            <a:r>
              <a:rPr lang="en-GB" dirty="0"/>
              <a:t>Observe and record the lifecycle of an insect or animal.</a:t>
            </a:r>
          </a:p>
          <a:p>
            <a:r>
              <a:rPr lang="en-GB" dirty="0"/>
              <a:t>Grow and eat their own vegetables.</a:t>
            </a:r>
            <a:endParaRPr lang="en-GB" dirty="0">
              <a:ea typeface="Calibri"/>
              <a:cs typeface="Calibri"/>
            </a:endParaRPr>
          </a:p>
          <a:p>
            <a:r>
              <a:rPr lang="en-GB" dirty="0"/>
              <a:t>Speak to a policeman, paramedic, nurse, firefighter about their role and responsibilities within the community. </a:t>
            </a:r>
          </a:p>
          <a:p>
            <a:r>
              <a:rPr lang="en-GB" dirty="0"/>
              <a:t>Visit a farm and learn about agriculture and animals. </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568203" y="475399"/>
            <a:ext cx="5322903" cy="1325563"/>
          </a:xfrm>
        </p:spPr>
        <p:txBody>
          <a:bodyPr/>
          <a:lstStyle/>
          <a:p>
            <a:r>
              <a:rPr lang="en-GB" dirty="0"/>
              <a:t>Lady Joanna Legacy </a:t>
            </a:r>
          </a:p>
        </p:txBody>
      </p:sp>
      <p:pic>
        <p:nvPicPr>
          <p:cNvPr id="5" name="Picture 4">
            <a:extLst>
              <a:ext uri="{FF2B5EF4-FFF2-40B4-BE49-F238E27FC236}">
                <a16:creationId xmlns:a16="http://schemas.microsoft.com/office/drawing/2014/main" id="{3DA49771-B93C-44FE-95E4-DB4833366F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00443" y="193004"/>
            <a:ext cx="1571070" cy="1890352"/>
          </a:xfrm>
          <a:prstGeom prst="rect">
            <a:avLst/>
          </a:prstGeom>
        </p:spPr>
      </p:pic>
    </p:spTree>
    <p:extLst>
      <p:ext uri="{BB962C8B-B14F-4D97-AF65-F5344CB8AC3E}">
        <p14:creationId xmlns:p14="http://schemas.microsoft.com/office/powerpoint/2010/main" val="1253086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91508-AFD2-4965-8675-DE46565A4A0C}"/>
              </a:ext>
            </a:extLst>
          </p:cNvPr>
          <p:cNvSpPr>
            <a:spLocks noGrp="1"/>
          </p:cNvSpPr>
          <p:nvPr>
            <p:ph type="title"/>
          </p:nvPr>
        </p:nvSpPr>
        <p:spPr/>
        <p:txBody>
          <a:bodyPr/>
          <a:lstStyle/>
          <a:p>
            <a:r>
              <a:rPr lang="en-GB" dirty="0"/>
              <a:t>Communication</a:t>
            </a:r>
          </a:p>
        </p:txBody>
      </p:sp>
      <p:sp>
        <p:nvSpPr>
          <p:cNvPr id="3" name="Content Placeholder 2">
            <a:extLst>
              <a:ext uri="{FF2B5EF4-FFF2-40B4-BE49-F238E27FC236}">
                <a16:creationId xmlns:a16="http://schemas.microsoft.com/office/drawing/2014/main" id="{AA212C8F-FD71-46F9-9853-A26FAD268D46}"/>
              </a:ext>
            </a:extLst>
          </p:cNvPr>
          <p:cNvSpPr>
            <a:spLocks noGrp="1"/>
          </p:cNvSpPr>
          <p:nvPr>
            <p:ph idx="1"/>
          </p:nvPr>
        </p:nvSpPr>
        <p:spPr/>
        <p:txBody>
          <a:bodyPr vert="horz" lIns="91440" tIns="45720" rIns="91440" bIns="45720" rtlCol="0" anchor="t">
            <a:normAutofit lnSpcReduction="10000"/>
          </a:bodyPr>
          <a:lstStyle/>
          <a:p>
            <a:r>
              <a:rPr lang="en-GB" dirty="0"/>
              <a:t>In person – after school easier except on meeting days, before school for emergency.  </a:t>
            </a:r>
          </a:p>
          <a:p>
            <a:r>
              <a:rPr lang="en-GB" dirty="0"/>
              <a:t>Email and text via Teachers2Parents.</a:t>
            </a:r>
            <a:endParaRPr lang="en-GB" dirty="0">
              <a:ea typeface="Calibri"/>
              <a:cs typeface="Calibri"/>
            </a:endParaRPr>
          </a:p>
          <a:p>
            <a:r>
              <a:rPr lang="en-GB" dirty="0"/>
              <a:t>Our emails are on the newsletter.</a:t>
            </a:r>
          </a:p>
          <a:p>
            <a:r>
              <a:rPr lang="en-GB" dirty="0"/>
              <a:t>Please remember to let office know if any of your contact details change throughout year.</a:t>
            </a:r>
          </a:p>
          <a:p>
            <a:r>
              <a:rPr lang="en-GB" dirty="0"/>
              <a:t>If your child will be absent or will be in late/leaving early, please let the office know via the absence email (also on the newsletter).</a:t>
            </a:r>
          </a:p>
          <a:p>
            <a:r>
              <a:rPr lang="en-GB" dirty="0">
                <a:ea typeface="Calibri" panose="020F0502020204030204"/>
                <a:cs typeface="Calibri" panose="020F0502020204030204"/>
              </a:rPr>
              <a:t>We will attempt to answer emails within 48 hours – not including holidays and weekends.</a:t>
            </a:r>
          </a:p>
        </p:txBody>
      </p:sp>
    </p:spTree>
    <p:extLst>
      <p:ext uri="{BB962C8B-B14F-4D97-AF65-F5344CB8AC3E}">
        <p14:creationId xmlns:p14="http://schemas.microsoft.com/office/powerpoint/2010/main" val="1471096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C86E8-0483-4F00-BB34-5F37F402AAB6}"/>
              </a:ext>
            </a:extLst>
          </p:cNvPr>
          <p:cNvSpPr>
            <a:spLocks noGrp="1"/>
          </p:cNvSpPr>
          <p:nvPr>
            <p:ph type="title"/>
          </p:nvPr>
        </p:nvSpPr>
        <p:spPr>
          <a:xfrm>
            <a:off x="838201" y="365126"/>
            <a:ext cx="5515466" cy="1218577"/>
          </a:xfrm>
        </p:spPr>
        <p:txBody>
          <a:bodyPr>
            <a:normAutofit fontScale="90000"/>
          </a:bodyPr>
          <a:lstStyle/>
          <a:p>
            <a:r>
              <a:rPr lang="en-GB" dirty="0"/>
              <a:t>How to help your child</a:t>
            </a:r>
            <a:br>
              <a:rPr lang="en-GB" dirty="0"/>
            </a:br>
            <a:endParaRPr lang="en-GB" dirty="0"/>
          </a:p>
        </p:txBody>
      </p:sp>
      <p:sp>
        <p:nvSpPr>
          <p:cNvPr id="4" name="TextBox 3">
            <a:extLst>
              <a:ext uri="{FF2B5EF4-FFF2-40B4-BE49-F238E27FC236}">
                <a16:creationId xmlns:a16="http://schemas.microsoft.com/office/drawing/2014/main" id="{EEB40732-FC4A-43EA-BAB0-357E5E08E636}"/>
              </a:ext>
            </a:extLst>
          </p:cNvPr>
          <p:cNvSpPr txBox="1"/>
          <p:nvPr/>
        </p:nvSpPr>
        <p:spPr>
          <a:xfrm>
            <a:off x="1132114" y="2393511"/>
            <a:ext cx="10228082" cy="2308324"/>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3600" dirty="0"/>
              <a:t>Daily reading.</a:t>
            </a:r>
          </a:p>
          <a:p>
            <a:pPr marL="342900" indent="-342900">
              <a:buFont typeface="Arial" panose="020B0604020202020204" pitchFamily="34" charset="0"/>
              <a:buChar char="•"/>
            </a:pPr>
            <a:r>
              <a:rPr lang="en-GB" sz="3600" dirty="0" err="1"/>
              <a:t>MyMaths</a:t>
            </a:r>
            <a:r>
              <a:rPr lang="en-GB" sz="3600" dirty="0"/>
              <a:t> homework – logins pending.</a:t>
            </a:r>
          </a:p>
          <a:p>
            <a:pPr marL="342900" indent="-342900">
              <a:buFont typeface="Arial" panose="020B0604020202020204" pitchFamily="34" charset="0"/>
              <a:buChar char="•"/>
            </a:pPr>
            <a:r>
              <a:rPr lang="en-GB" sz="3600" dirty="0"/>
              <a:t>One other piece of homework per week from the homework grid, which will be sent home next week.</a:t>
            </a:r>
            <a:endParaRPr lang="en-GB" sz="3600" dirty="0">
              <a:cs typeface="Calibri"/>
            </a:endParaRPr>
          </a:p>
        </p:txBody>
      </p:sp>
    </p:spTree>
    <p:extLst>
      <p:ext uri="{BB962C8B-B14F-4D97-AF65-F5344CB8AC3E}">
        <p14:creationId xmlns:p14="http://schemas.microsoft.com/office/powerpoint/2010/main" val="1454368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26A38-D06C-4DFE-AFAA-A3C8D8B0FB7B}"/>
              </a:ext>
            </a:extLst>
          </p:cNvPr>
          <p:cNvSpPr>
            <a:spLocks noGrp="1"/>
          </p:cNvSpPr>
          <p:nvPr>
            <p:ph type="title"/>
          </p:nvPr>
        </p:nvSpPr>
        <p:spPr/>
        <p:txBody>
          <a:bodyPr/>
          <a:lstStyle/>
          <a:p>
            <a:r>
              <a:rPr lang="en-GB"/>
              <a:t>How we will let you know how your child is doing</a:t>
            </a:r>
          </a:p>
        </p:txBody>
      </p:sp>
      <p:sp>
        <p:nvSpPr>
          <p:cNvPr id="3" name="Content Placeholder 2">
            <a:extLst>
              <a:ext uri="{FF2B5EF4-FFF2-40B4-BE49-F238E27FC236}">
                <a16:creationId xmlns:a16="http://schemas.microsoft.com/office/drawing/2014/main" id="{5F0C1C41-D862-4BE1-B329-6A48FA382BF1}"/>
              </a:ext>
            </a:extLst>
          </p:cNvPr>
          <p:cNvSpPr>
            <a:spLocks noGrp="1"/>
          </p:cNvSpPr>
          <p:nvPr>
            <p:ph idx="1"/>
          </p:nvPr>
        </p:nvSpPr>
        <p:spPr/>
        <p:txBody>
          <a:bodyPr/>
          <a:lstStyle/>
          <a:p>
            <a:r>
              <a:rPr lang="en-GB" dirty="0"/>
              <a:t>We keep track of how your child is doing throughout the year in a variety of ways e.g. observations, marking, quizzes, etc. </a:t>
            </a:r>
          </a:p>
          <a:p>
            <a:r>
              <a:rPr lang="en-GB" dirty="0"/>
              <a:t>Term 2 parent consultations</a:t>
            </a:r>
          </a:p>
          <a:p>
            <a:r>
              <a:rPr lang="en-GB" dirty="0"/>
              <a:t>Term 3 brief written report</a:t>
            </a:r>
          </a:p>
          <a:p>
            <a:r>
              <a:rPr lang="en-GB" dirty="0"/>
              <a:t>Term 4 parent consultations</a:t>
            </a:r>
          </a:p>
          <a:p>
            <a:r>
              <a:rPr lang="en-GB" dirty="0"/>
              <a:t>Terms 5 and 6 – final report and Open Evening </a:t>
            </a:r>
          </a:p>
        </p:txBody>
      </p:sp>
    </p:spTree>
    <p:extLst>
      <p:ext uri="{BB962C8B-B14F-4D97-AF65-F5344CB8AC3E}">
        <p14:creationId xmlns:p14="http://schemas.microsoft.com/office/powerpoint/2010/main" val="1395009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C4F4F-D42B-47F2-9847-4B9E302D2B1D}"/>
              </a:ext>
            </a:extLst>
          </p:cNvPr>
          <p:cNvSpPr>
            <a:spLocks noGrp="1"/>
          </p:cNvSpPr>
          <p:nvPr>
            <p:ph type="title"/>
          </p:nvPr>
        </p:nvSpPr>
        <p:spPr/>
        <p:txBody>
          <a:bodyPr/>
          <a:lstStyle/>
          <a:p>
            <a:r>
              <a:rPr lang="en-GB"/>
              <a:t>What your child should bring each day</a:t>
            </a:r>
          </a:p>
        </p:txBody>
      </p:sp>
      <p:sp>
        <p:nvSpPr>
          <p:cNvPr id="3" name="Content Placeholder 2">
            <a:extLst>
              <a:ext uri="{FF2B5EF4-FFF2-40B4-BE49-F238E27FC236}">
                <a16:creationId xmlns:a16="http://schemas.microsoft.com/office/drawing/2014/main" id="{D4A12563-F829-4659-B84B-97356DAAB6C7}"/>
              </a:ext>
            </a:extLst>
          </p:cNvPr>
          <p:cNvSpPr>
            <a:spLocks noGrp="1"/>
          </p:cNvSpPr>
          <p:nvPr>
            <p:ph idx="1"/>
          </p:nvPr>
        </p:nvSpPr>
        <p:spPr/>
        <p:txBody>
          <a:bodyPr vert="horz" lIns="91440" tIns="45720" rIns="91440" bIns="45720" rtlCol="0" anchor="t">
            <a:normAutofit/>
          </a:bodyPr>
          <a:lstStyle/>
          <a:p>
            <a:r>
              <a:rPr lang="en-GB" dirty="0"/>
              <a:t>Healthy snack (</a:t>
            </a:r>
            <a:r>
              <a:rPr lang="en-GB" b="1" dirty="0">
                <a:effectLst>
                  <a:outerShdw blurRad="38100" dist="38100" dir="2700000" algn="tl">
                    <a:srgbClr val="000000">
                      <a:alpha val="43137"/>
                    </a:srgbClr>
                  </a:outerShdw>
                </a:effectLst>
              </a:rPr>
              <a:t>no nuts please</a:t>
            </a:r>
            <a:r>
              <a:rPr lang="en-GB" dirty="0"/>
              <a:t>)</a:t>
            </a:r>
          </a:p>
          <a:p>
            <a:r>
              <a:rPr lang="en-GB" dirty="0"/>
              <a:t>Water bottle</a:t>
            </a:r>
          </a:p>
          <a:p>
            <a:r>
              <a:rPr lang="en-GB" dirty="0"/>
              <a:t>Book bag</a:t>
            </a:r>
          </a:p>
          <a:p>
            <a:r>
              <a:rPr lang="en-GB" dirty="0"/>
              <a:t>PE kit to be kept in school</a:t>
            </a:r>
          </a:p>
          <a:p>
            <a:r>
              <a:rPr lang="en-GB" dirty="0"/>
              <a:t>Hat and sun cream when weather is hot</a:t>
            </a:r>
          </a:p>
          <a:p>
            <a:r>
              <a:rPr lang="en-GB" dirty="0"/>
              <a:t>Coat when weather is cooler</a:t>
            </a:r>
          </a:p>
        </p:txBody>
      </p:sp>
    </p:spTree>
    <p:extLst>
      <p:ext uri="{BB962C8B-B14F-4D97-AF65-F5344CB8AC3E}">
        <p14:creationId xmlns:p14="http://schemas.microsoft.com/office/powerpoint/2010/main" val="20201608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8809E-9FDA-435A-9814-A8C9F9C7B18A}"/>
              </a:ext>
            </a:extLst>
          </p:cNvPr>
          <p:cNvSpPr>
            <a:spLocks noGrp="1"/>
          </p:cNvSpPr>
          <p:nvPr>
            <p:ph type="title"/>
          </p:nvPr>
        </p:nvSpPr>
        <p:spPr/>
        <p:txBody>
          <a:bodyPr/>
          <a:lstStyle/>
          <a:p>
            <a:r>
              <a:rPr lang="en-GB"/>
              <a:t>Volunteers</a:t>
            </a:r>
          </a:p>
        </p:txBody>
      </p:sp>
      <p:sp>
        <p:nvSpPr>
          <p:cNvPr id="3" name="Content Placeholder 2">
            <a:extLst>
              <a:ext uri="{FF2B5EF4-FFF2-40B4-BE49-F238E27FC236}">
                <a16:creationId xmlns:a16="http://schemas.microsoft.com/office/drawing/2014/main" id="{337AF39E-DD11-4273-8F8D-29A3062AFC53}"/>
              </a:ext>
            </a:extLst>
          </p:cNvPr>
          <p:cNvSpPr>
            <a:spLocks noGrp="1"/>
          </p:cNvSpPr>
          <p:nvPr>
            <p:ph idx="1"/>
          </p:nvPr>
        </p:nvSpPr>
        <p:spPr/>
        <p:txBody>
          <a:bodyPr vert="horz" lIns="91440" tIns="45720" rIns="91440" bIns="45720" rtlCol="0" anchor="t">
            <a:normAutofit/>
          </a:bodyPr>
          <a:lstStyle/>
          <a:p>
            <a:r>
              <a:rPr lang="en-GB" dirty="0"/>
              <a:t>We need help with reading with children, trips, talks, workshops etc. If you are a keen helper, or have specialist skills you can offer, please contact Mrs Weiss – we’d love to have you!</a:t>
            </a:r>
          </a:p>
          <a:p>
            <a:r>
              <a:rPr lang="en-GB" dirty="0"/>
              <a:t>Email </a:t>
            </a:r>
            <a:r>
              <a:rPr lang="en-GB" dirty="0">
                <a:hlinkClick r:id="rId2"/>
              </a:rPr>
              <a:t>k.weiss@ladyj.kent.sch.uk</a:t>
            </a:r>
            <a:r>
              <a:rPr lang="en-GB" dirty="0"/>
              <a:t> or see school website under Key Information/Policies/Volunteer Handbook.</a:t>
            </a:r>
          </a:p>
          <a:p>
            <a:r>
              <a:rPr lang="en-GB" dirty="0">
                <a:ea typeface="Calibri"/>
                <a:cs typeface="Calibri"/>
              </a:rPr>
              <a:t>All volunteers will need to be DBS checked.</a:t>
            </a:r>
          </a:p>
        </p:txBody>
      </p:sp>
    </p:spTree>
    <p:extLst>
      <p:ext uri="{BB962C8B-B14F-4D97-AF65-F5344CB8AC3E}">
        <p14:creationId xmlns:p14="http://schemas.microsoft.com/office/powerpoint/2010/main" val="267977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A9D2D-814B-A3EF-D4D4-3846F7097857}"/>
              </a:ext>
            </a:extLst>
          </p:cNvPr>
          <p:cNvSpPr>
            <a:spLocks noGrp="1"/>
          </p:cNvSpPr>
          <p:nvPr>
            <p:ph type="title"/>
          </p:nvPr>
        </p:nvSpPr>
        <p:spPr/>
        <p:txBody>
          <a:bodyPr/>
          <a:lstStyle/>
          <a:p>
            <a:r>
              <a:rPr lang="en-US" dirty="0">
                <a:ea typeface="Calibri Light"/>
                <a:cs typeface="Calibri Light"/>
              </a:rPr>
              <a:t>Some gentle reminders</a:t>
            </a:r>
            <a:endParaRPr lang="en-US" dirty="0"/>
          </a:p>
        </p:txBody>
      </p:sp>
      <p:sp>
        <p:nvSpPr>
          <p:cNvPr id="3" name="Content Placeholder 2">
            <a:extLst>
              <a:ext uri="{FF2B5EF4-FFF2-40B4-BE49-F238E27FC236}">
                <a16:creationId xmlns:a16="http://schemas.microsoft.com/office/drawing/2014/main" id="{06641C9D-0A74-0D56-537A-A89932485D93}"/>
              </a:ext>
            </a:extLst>
          </p:cNvPr>
          <p:cNvSpPr>
            <a:spLocks noGrp="1"/>
          </p:cNvSpPr>
          <p:nvPr>
            <p:ph idx="1"/>
          </p:nvPr>
        </p:nvSpPr>
        <p:spPr/>
        <p:txBody>
          <a:bodyPr vert="horz" lIns="91440" tIns="45720" rIns="91440" bIns="45720" rtlCol="0" anchor="t">
            <a:normAutofit lnSpcReduction="10000"/>
          </a:bodyPr>
          <a:lstStyle/>
          <a:p>
            <a:r>
              <a:rPr lang="en-US" dirty="0">
                <a:ea typeface="Calibri"/>
                <a:cs typeface="Calibri"/>
              </a:rPr>
              <a:t>Please do not park in the staff car park unless you have been given specific permission – </a:t>
            </a:r>
            <a:r>
              <a:rPr lang="en-US" dirty="0" err="1">
                <a:ea typeface="Calibri"/>
                <a:cs typeface="Calibri"/>
              </a:rPr>
              <a:t>inluding</a:t>
            </a:r>
            <a:r>
              <a:rPr lang="en-US" dirty="0">
                <a:ea typeface="Calibri"/>
                <a:cs typeface="Calibri"/>
              </a:rPr>
              <a:t> during Thrive hours.</a:t>
            </a:r>
          </a:p>
          <a:p>
            <a:endParaRPr lang="en-US" dirty="0">
              <a:ea typeface="Calibri"/>
              <a:cs typeface="Calibri"/>
            </a:endParaRPr>
          </a:p>
          <a:p>
            <a:r>
              <a:rPr lang="en-US" dirty="0">
                <a:ea typeface="Calibri"/>
                <a:cs typeface="Calibri"/>
              </a:rPr>
              <a:t>Following this week, once the children feel settled with coming into the school, could parents not come into the cloakrooms unless absolutely necessary.</a:t>
            </a:r>
          </a:p>
          <a:p>
            <a:endParaRPr lang="en-US" dirty="0">
              <a:ea typeface="Calibri"/>
              <a:cs typeface="Calibri"/>
            </a:endParaRPr>
          </a:p>
          <a:p>
            <a:r>
              <a:rPr lang="en-US" dirty="0">
                <a:ea typeface="Calibri"/>
                <a:cs typeface="Calibri"/>
              </a:rPr>
              <a:t>Please bring everything in on a Monday: reading books, reading records, home learning books (homework books to be sent home Wednesday, reading books to be sent home Friday)</a:t>
            </a:r>
          </a:p>
        </p:txBody>
      </p:sp>
    </p:spTree>
    <p:extLst>
      <p:ext uri="{BB962C8B-B14F-4D97-AF65-F5344CB8AC3E}">
        <p14:creationId xmlns:p14="http://schemas.microsoft.com/office/powerpoint/2010/main" val="3942005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1022E5-6855-4AAF-9CFC-2C962350C1C7}"/>
              </a:ext>
            </a:extLst>
          </p:cNvPr>
          <p:cNvSpPr>
            <a:spLocks noGrp="1"/>
          </p:cNvSpPr>
          <p:nvPr>
            <p:ph idx="1"/>
          </p:nvPr>
        </p:nvSpPr>
        <p:spPr/>
        <p:txBody>
          <a:bodyPr>
            <a:normAutofit/>
          </a:bodyPr>
          <a:lstStyle/>
          <a:p>
            <a:pPr marL="0" indent="0">
              <a:buNone/>
            </a:pPr>
            <a:r>
              <a:rPr lang="en-GB" sz="3200" dirty="0"/>
              <a:t>We are really excited to be working with your children this year!</a:t>
            </a:r>
          </a:p>
          <a:p>
            <a:pPr marL="0" indent="0">
              <a:buNone/>
            </a:pPr>
            <a:endParaRPr lang="en-GB" sz="3200" dirty="0"/>
          </a:p>
          <a:p>
            <a:pPr marL="0" indent="0">
              <a:buNone/>
            </a:pPr>
            <a:r>
              <a:rPr lang="en-GB" sz="3200" dirty="0"/>
              <a:t>Please do not hesitate to contact us with any concerns at all.</a:t>
            </a:r>
          </a:p>
          <a:p>
            <a:pPr marL="0" indent="0">
              <a:buNone/>
            </a:pPr>
            <a:endParaRPr lang="en-GB" sz="3200" dirty="0"/>
          </a:p>
          <a:p>
            <a:pPr marL="0" indent="0">
              <a:buNone/>
            </a:pPr>
            <a:r>
              <a:rPr lang="en-GB" sz="3200" dirty="0"/>
              <a:t>Any questions?</a:t>
            </a:r>
          </a:p>
        </p:txBody>
      </p:sp>
    </p:spTree>
    <p:extLst>
      <p:ext uri="{BB962C8B-B14F-4D97-AF65-F5344CB8AC3E}">
        <p14:creationId xmlns:p14="http://schemas.microsoft.com/office/powerpoint/2010/main" val="19707847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8" ma:contentTypeDescription="Create a new document." ma:contentTypeScope="" ma:versionID="c785a19569a3915d42a8ec63c1f3acde">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abfce8c473c931ebd115c769e15673c2"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03B79B-7E10-4BB6-8AA2-8B5AB3BD7C6B}">
  <ds:schemaRefs>
    <ds:schemaRef ds:uri="http://schemas.microsoft.com/sharepoint/v3/contenttype/forms"/>
  </ds:schemaRefs>
</ds:datastoreItem>
</file>

<file path=customXml/itemProps2.xml><?xml version="1.0" encoding="utf-8"?>
<ds:datastoreItem xmlns:ds="http://schemas.openxmlformats.org/officeDocument/2006/customXml" ds:itemID="{084A79C3-4B0B-4DF8-8AC9-F104684C3F0E}">
  <ds:schemaRefs>
    <ds:schemaRef ds:uri="http://www.w3.org/XML/1998/namespace"/>
    <ds:schemaRef ds:uri="http://purl.org/dc/dcmitype/"/>
    <ds:schemaRef ds:uri="http://schemas.microsoft.com/office/2006/documentManagement/types"/>
    <ds:schemaRef ds:uri="http://purl.org/dc/terms/"/>
    <ds:schemaRef ds:uri="http://schemas.openxmlformats.org/package/2006/metadata/core-properties"/>
    <ds:schemaRef ds:uri="http://schemas.microsoft.com/office/infopath/2007/PartnerControls"/>
    <ds:schemaRef ds:uri="http://schemas.microsoft.com/office/2006/metadata/properties"/>
    <ds:schemaRef ds:uri="http://purl.org/dc/elements/1.1/"/>
    <ds:schemaRef ds:uri="47c9a9f1-703d-4280-927b-1074eb7ef86a"/>
    <ds:schemaRef ds:uri="d2f5ad65-7b50-424d-b6c9-b8996d629881"/>
  </ds:schemaRefs>
</ds:datastoreItem>
</file>

<file path=customXml/itemProps3.xml><?xml version="1.0" encoding="utf-8"?>
<ds:datastoreItem xmlns:ds="http://schemas.openxmlformats.org/officeDocument/2006/customXml" ds:itemID="{C9CD52FB-CD8D-4A84-9D96-83E960DA08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450</TotalTime>
  <Words>1178</Words>
  <Application>Microsoft Office PowerPoint</Application>
  <PresentationFormat>Widescreen</PresentationFormat>
  <Paragraphs>129</Paragraphs>
  <Slides>21</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Welcome to  Year 2! </vt:lpstr>
      <vt:lpstr>Other adults who will be supporting in Year 2:</vt:lpstr>
      <vt:lpstr>Other adults who will be teaching Year 2 sometimes:</vt:lpstr>
      <vt:lpstr>Highlights of the year</vt:lpstr>
      <vt:lpstr>The Curriculum </vt:lpstr>
      <vt:lpstr>The Curriculum </vt:lpstr>
      <vt:lpstr>PowerPoint Presentation</vt:lpstr>
      <vt:lpstr>PowerPoint Presentation</vt:lpstr>
      <vt:lpstr>We have been overwhelmed by your generous response to our 50 Books to Read Before You Leave Year 2 project.</vt:lpstr>
      <vt:lpstr>The Curriculum </vt:lpstr>
      <vt:lpstr>The Curriculum </vt:lpstr>
      <vt:lpstr>The Curriculum </vt:lpstr>
      <vt:lpstr>The Curriculum </vt:lpstr>
      <vt:lpstr>Lady Joanna Legacy </vt:lpstr>
      <vt:lpstr>Communication</vt:lpstr>
      <vt:lpstr>How to help your child </vt:lpstr>
      <vt:lpstr>How we will let you know how your child is doing</vt:lpstr>
      <vt:lpstr>What your child should bring each day</vt:lpstr>
      <vt:lpstr>Volunteers</vt:lpstr>
      <vt:lpstr>Some gentle reminders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Mitchell</dc:creator>
  <cp:lastModifiedBy>Lou Lewis</cp:lastModifiedBy>
  <cp:revision>339</cp:revision>
  <dcterms:created xsi:type="dcterms:W3CDTF">2022-08-20T19:15:50Z</dcterms:created>
  <dcterms:modified xsi:type="dcterms:W3CDTF">2025-09-08T18:48:32Z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