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4251" r:id="rId5"/>
  </p:sldMasterIdLst>
  <p:sldIdLst>
    <p:sldId id="257" r:id="rId6"/>
    <p:sldId id="258" r:id="rId7"/>
    <p:sldId id="259" r:id="rId8"/>
    <p:sldId id="261" r:id="rId9"/>
    <p:sldId id="260" r:id="rId10"/>
    <p:sldId id="262" r:id="rId11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4A1E17-43DF-B11B-AA6E-1419AC7EEA7B}" v="19" dt="2025-09-04T14:31:51.1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664643-8374-4208-9478-979376C3C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36449-AF5F-41A9-77B6-02B218192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F7B7C4-3D76-8A3B-ABC4-185F1ED04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43C7C-6663-4E3D-AAF1-E58181F9F9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5154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0A045-D839-E9C8-E770-5DC1A30E9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5D979-4C02-0D7B-336B-F4F34E701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C4246A-9482-FAD9-FD07-E834693AE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0BA51-9DF5-4702-AB25-C43DCDFAC1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864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BF514-1474-8258-2CC0-56DAAF641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BE7DF-2BDE-1FE7-93C0-A2915E664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FC361-FE75-50AB-21F8-C75C83D82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8CFBA-2FBB-4C3F-B28F-BDDA9B0842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89795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FDD0B1A-4193-FB68-3656-CA8E6FC46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5025F48-1852-70D9-6CF5-3F317B2E0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576734-E1B1-8C08-F791-447E25692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BFA30-4F22-424D-AC6E-88892E5E9B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74584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75F0579-1BC9-9546-A6D1-325921203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9F581BF-7E9F-2E5E-9D33-23228A007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ED6A674-F5F9-B449-9A07-2D2BA1E29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F75F3-A376-46FD-A1B6-D5C68E59A5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85819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D481478-0307-4B28-B604-EACE49A55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74E4F8F-E00C-B264-42AC-2CD23AFDC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2B7649B-57F9-9665-46D4-1962F30B4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71B22-20A9-4EC1-9BF4-CD76C4042EB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22574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720BB59-9C61-BEEC-BA29-643DF2A6D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68B1648-8310-D833-5BFE-746EAD317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BD7F357-883B-7D85-3354-9A7C01EA8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8530B-2920-4885-80C9-8D670B0FDC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7518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F514595-836F-2CF6-96A6-07AB36D6B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B281757-5C72-5989-A534-80F7237DC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6124A76-EC03-5012-A00B-96484D394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BBB60-4EC5-4B03-8FAF-3EC766F0934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20577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08BECA-9EB6-072E-4100-3E6CF36AF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293160A-10AE-AD5E-0104-B008BD6F8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439A43-E0E2-5FC4-97D1-A8CB6D61B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F56D3-570B-4A27-9E93-9C96AFC158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30383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759922-AF11-D3F3-7E5C-407B246FB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62E6C-6308-CA1E-6166-6D354CAE2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325028-EC7F-A69D-6A21-E4C8856B9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80DC6-35DB-4290-A6EC-BC94D33D09B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18048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5C82A-E63D-F214-E84A-305816CDD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6BB42-F768-E417-9FD4-2B6D530AC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87E2B4-C3DD-CDAD-91E7-B41E0DF8E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C3BFA-F8C4-41AF-8806-D32632E4B2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673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FE0819B6-909D-EA45-8DB2-05C45DBEFF2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FF84441-3108-DD75-8662-327138A1EFC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FC015-9F29-A087-20F3-F264BAFFF3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E8EC2B-5D1A-F2A0-66B1-4A90A1EF3C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FC887-73CD-0AEA-B25A-4B409DCBEE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7E76B5F-4545-4D30-956C-BE65362744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2" r:id="rId1"/>
    <p:sldLayoutId id="2147484253" r:id="rId2"/>
    <p:sldLayoutId id="2147484254" r:id="rId3"/>
    <p:sldLayoutId id="2147484255" r:id="rId4"/>
    <p:sldLayoutId id="2147484256" r:id="rId5"/>
    <p:sldLayoutId id="2147484257" r:id="rId6"/>
    <p:sldLayoutId id="2147484258" r:id="rId7"/>
    <p:sldLayoutId id="2147484259" r:id="rId8"/>
    <p:sldLayoutId id="2147484260" r:id="rId9"/>
    <p:sldLayoutId id="2147484261" r:id="rId10"/>
    <p:sldLayoutId id="2147484262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MS PGothic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098BF16-5AFB-8F7C-B813-91C913A8C527}"/>
              </a:ext>
            </a:extLst>
          </p:cNvPr>
          <p:cNvSpPr txBox="1"/>
          <p:nvPr/>
        </p:nvSpPr>
        <p:spPr>
          <a:xfrm>
            <a:off x="1782025" y="597529"/>
            <a:ext cx="5187635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dirty="0">
                <a:latin typeface="Calibri"/>
                <a:ea typeface="MS PGothic"/>
                <a:cs typeface="Segoe UI"/>
              </a:rPr>
              <a:t>Practise your spellings in creative ways!</a:t>
            </a:r>
            <a:r>
              <a:rPr lang="en-US" sz="4400" dirty="0">
                <a:latin typeface="Calibri"/>
                <a:ea typeface="MS PGothic"/>
                <a:cs typeface="Calibri"/>
              </a:rPr>
              <a:t> </a:t>
            </a:r>
          </a:p>
          <a:p>
            <a:pPr algn="ctr"/>
            <a:endParaRPr lang="en-US" sz="4400" dirty="0">
              <a:latin typeface="Calibri"/>
              <a:ea typeface="MS PGothic"/>
              <a:cs typeface="Calibri"/>
            </a:endParaRPr>
          </a:p>
          <a:p>
            <a:pPr algn="ctr"/>
            <a:r>
              <a:rPr lang="en-GB" sz="4400" b="1" dirty="0">
                <a:latin typeface="Calibri"/>
                <a:ea typeface="MS PGothic"/>
                <a:cs typeface="Segoe UI"/>
              </a:rPr>
              <a:t>Week 1</a:t>
            </a:r>
            <a:r>
              <a:rPr lang="en-GB" sz="4400" dirty="0">
                <a:latin typeface="Calibri"/>
                <a:ea typeface="MS PGothic"/>
                <a:cs typeface="Segoe UI"/>
              </a:rPr>
              <a:t> </a:t>
            </a:r>
          </a:p>
          <a:p>
            <a:pPr algn="ctr"/>
            <a:endParaRPr lang="en-US" sz="4400" dirty="0">
              <a:ea typeface="MS PGothic"/>
              <a:cs typeface="Calibri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C576022-08A9-B8B0-DC15-B1CCA5A9BF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010561"/>
              </p:ext>
            </p:extLst>
          </p:nvPr>
        </p:nvGraphicFramePr>
        <p:xfrm>
          <a:off x="6808960" y="554524"/>
          <a:ext cx="3431300" cy="60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31300">
                  <a:extLst>
                    <a:ext uri="{9D8B030D-6E8A-4147-A177-3AD203B41FA5}">
                      <a16:colId xmlns:a16="http://schemas.microsoft.com/office/drawing/2014/main" val="2733925490"/>
                    </a:ext>
                  </a:extLst>
                </a:gridCol>
              </a:tblGrid>
              <a:tr h="672104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4400" u="none" strike="noStrike" dirty="0">
                          <a:effectLst/>
                        </a:rPr>
                        <a:t>achieve</a:t>
                      </a:r>
                      <a:r>
                        <a:rPr lang="en-GB" sz="4400" dirty="0">
                          <a:effectLst/>
                        </a:rPr>
                        <a:t>​</a:t>
                      </a:r>
                      <a:endParaRPr lang="en-GB" sz="44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066403"/>
                  </a:ext>
                </a:extLst>
              </a:tr>
              <a:tr h="644099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4400" u="none" strike="noStrike" dirty="0">
                          <a:effectLst/>
                        </a:rPr>
                        <a:t>variety</a:t>
                      </a:r>
                      <a:r>
                        <a:rPr lang="en-GB" sz="4400" dirty="0">
                          <a:effectLst/>
                        </a:rPr>
                        <a:t>​</a:t>
                      </a:r>
                      <a:endParaRPr lang="en-GB" sz="44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7420304"/>
                  </a:ext>
                </a:extLst>
              </a:tr>
              <a:tr h="644099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4400" u="none" strike="noStrike" dirty="0">
                          <a:effectLst/>
                        </a:rPr>
                        <a:t>leisure</a:t>
                      </a:r>
                      <a:r>
                        <a:rPr lang="en-GB" sz="4400" dirty="0">
                          <a:effectLst/>
                        </a:rPr>
                        <a:t>​</a:t>
                      </a:r>
                      <a:endParaRPr lang="en-GB" sz="44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5880364"/>
                  </a:ext>
                </a:extLst>
              </a:tr>
              <a:tr h="644099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4400" u="none" strike="noStrike" dirty="0">
                          <a:effectLst/>
                        </a:rPr>
                        <a:t>conscience</a:t>
                      </a:r>
                      <a:r>
                        <a:rPr lang="en-GB" sz="4400" dirty="0">
                          <a:effectLst/>
                        </a:rPr>
                        <a:t>​</a:t>
                      </a:r>
                      <a:endParaRPr lang="en-GB" sz="44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6615766"/>
                  </a:ext>
                </a:extLst>
              </a:tr>
              <a:tr h="644099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4400" u="none" strike="noStrike" dirty="0">
                          <a:effectLst/>
                        </a:rPr>
                        <a:t>foreign</a:t>
                      </a:r>
                      <a:r>
                        <a:rPr lang="en-GB" sz="4400" dirty="0">
                          <a:effectLst/>
                        </a:rPr>
                        <a:t>​</a:t>
                      </a:r>
                      <a:endParaRPr lang="en-GB" sz="44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4151825"/>
                  </a:ext>
                </a:extLst>
              </a:tr>
              <a:tr h="644099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4400" u="none" strike="noStrike" dirty="0">
                          <a:effectLst/>
                        </a:rPr>
                        <a:t>sufficient </a:t>
                      </a:r>
                      <a:r>
                        <a:rPr lang="en-GB" sz="4400" dirty="0">
                          <a:effectLst/>
                        </a:rPr>
                        <a:t>​</a:t>
                      </a:r>
                      <a:endParaRPr lang="en-GB" sz="44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4523116"/>
                  </a:ext>
                </a:extLst>
              </a:tr>
              <a:tr h="644099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4400" u="none" strike="noStrike" noProof="0" dirty="0">
                          <a:solidFill>
                            <a:srgbClr val="000000"/>
                          </a:solidFill>
                          <a:effectLst/>
                        </a:rPr>
                        <a:t>mischief </a:t>
                      </a:r>
                      <a:endParaRPr lang="en-US" sz="4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35019662"/>
                  </a:ext>
                </a:extLst>
              </a:tr>
              <a:tr h="644099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4400" u="none" strike="noStrike" noProof="0" dirty="0">
                          <a:solidFill>
                            <a:srgbClr val="000000"/>
                          </a:solidFill>
                          <a:effectLst/>
                        </a:rPr>
                        <a:t>mischievous </a:t>
                      </a:r>
                      <a:endParaRPr lang="en-US" sz="4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4750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9693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76DAB36-C991-ED3D-FA96-6D11D80D8E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564015"/>
              </p:ext>
            </p:extLst>
          </p:nvPr>
        </p:nvGraphicFramePr>
        <p:xfrm>
          <a:off x="7215420" y="400740"/>
          <a:ext cx="3136766" cy="59635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6766">
                  <a:extLst>
                    <a:ext uri="{9D8B030D-6E8A-4147-A177-3AD203B41FA5}">
                      <a16:colId xmlns:a16="http://schemas.microsoft.com/office/drawing/2014/main" val="2544206129"/>
                    </a:ext>
                  </a:extLst>
                </a:gridCol>
              </a:tblGrid>
              <a:tr h="758227">
                <a:tc>
                  <a:txBody>
                    <a:bodyPr/>
                    <a:lstStyle/>
                    <a:p>
                      <a:pPr rtl="0" fontAlgn="base"/>
                      <a:r>
                        <a:rPr lang="en-GB" sz="3600" dirty="0">
                          <a:effectLst/>
                        </a:rPr>
                        <a:t>criticise 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5521131"/>
                  </a:ext>
                </a:extLst>
              </a:tr>
              <a:tr h="780861">
                <a:tc>
                  <a:txBody>
                    <a:bodyPr/>
                    <a:lstStyle/>
                    <a:p>
                      <a:pPr rtl="0" fontAlgn="base"/>
                      <a:r>
                        <a:rPr lang="en-GB" sz="3600" dirty="0">
                          <a:effectLst/>
                        </a:rPr>
                        <a:t>sincerely​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388933"/>
                  </a:ext>
                </a:extLst>
              </a:tr>
              <a:tr h="716922">
                <a:tc>
                  <a:txBody>
                    <a:bodyPr/>
                    <a:lstStyle/>
                    <a:p>
                      <a:pPr rtl="0" fontAlgn="base"/>
                      <a:r>
                        <a:rPr lang="en-GB" sz="3600" dirty="0">
                          <a:effectLst/>
                        </a:rPr>
                        <a:t>curiosity​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0991954"/>
                  </a:ext>
                </a:extLst>
              </a:tr>
              <a:tr h="839823">
                <a:tc>
                  <a:txBody>
                    <a:bodyPr/>
                    <a:lstStyle/>
                    <a:p>
                      <a:pPr rtl="0" fontAlgn="base"/>
                      <a:r>
                        <a:rPr lang="en-GB" sz="3600" dirty="0">
                          <a:effectLst/>
                        </a:rPr>
                        <a:t>appreciate​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0716216"/>
                  </a:ext>
                </a:extLst>
              </a:tr>
              <a:tr h="716922">
                <a:tc>
                  <a:txBody>
                    <a:bodyPr/>
                    <a:lstStyle/>
                    <a:p>
                      <a:pPr rtl="0" fontAlgn="base"/>
                      <a:r>
                        <a:rPr lang="en-GB" sz="3600" dirty="0">
                          <a:effectLst/>
                        </a:rPr>
                        <a:t>ancient​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348284"/>
                  </a:ext>
                </a:extLst>
              </a:tr>
              <a:tr h="716922">
                <a:tc>
                  <a:txBody>
                    <a:bodyPr/>
                    <a:lstStyle/>
                    <a:p>
                      <a:pPr rtl="0" fontAlgn="base"/>
                      <a:r>
                        <a:rPr lang="en-GB" sz="3600" dirty="0">
                          <a:effectLst/>
                        </a:rPr>
                        <a:t>cemetery​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6850837"/>
                  </a:ext>
                </a:extLst>
              </a:tr>
              <a:tr h="716922">
                <a:tc>
                  <a:txBody>
                    <a:bodyPr/>
                    <a:lstStyle/>
                    <a:p>
                      <a:pPr rtl="0" fontAlgn="base"/>
                      <a:r>
                        <a:rPr lang="en-GB" sz="3600" dirty="0">
                          <a:effectLst/>
                        </a:rPr>
                        <a:t>excellent​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3394521"/>
                  </a:ext>
                </a:extLst>
              </a:tr>
              <a:tr h="716922">
                <a:tc>
                  <a:txBody>
                    <a:bodyPr/>
                    <a:lstStyle/>
                    <a:p>
                      <a:pPr rtl="0" fontAlgn="base"/>
                      <a:r>
                        <a:rPr lang="en-GB" sz="3600" dirty="0">
                          <a:effectLst/>
                        </a:rPr>
                        <a:t>necessary​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09322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098BF16-5AFB-8F7C-B813-91C913A8C527}"/>
              </a:ext>
            </a:extLst>
          </p:cNvPr>
          <p:cNvSpPr txBox="1"/>
          <p:nvPr/>
        </p:nvSpPr>
        <p:spPr>
          <a:xfrm>
            <a:off x="1782025" y="597529"/>
            <a:ext cx="5187635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dirty="0">
                <a:latin typeface="Calibri"/>
                <a:ea typeface="MS PGothic"/>
                <a:cs typeface="Segoe UI"/>
              </a:rPr>
              <a:t>Practise your spellings in creative ways!</a:t>
            </a:r>
            <a:r>
              <a:rPr lang="en-US" sz="4400" dirty="0">
                <a:latin typeface="Calibri"/>
                <a:ea typeface="MS PGothic"/>
                <a:cs typeface="Calibri"/>
              </a:rPr>
              <a:t> </a:t>
            </a:r>
          </a:p>
          <a:p>
            <a:pPr algn="ctr"/>
            <a:endParaRPr lang="en-US" sz="4400" dirty="0">
              <a:latin typeface="Calibri"/>
              <a:ea typeface="MS PGothic"/>
              <a:cs typeface="Calibri"/>
            </a:endParaRPr>
          </a:p>
          <a:p>
            <a:pPr algn="ctr"/>
            <a:r>
              <a:rPr lang="en-GB" sz="4400" b="1" dirty="0">
                <a:latin typeface="Calibri"/>
                <a:ea typeface="MS PGothic"/>
                <a:cs typeface="Segoe UI"/>
              </a:rPr>
              <a:t>Week 2</a:t>
            </a:r>
            <a:r>
              <a:rPr lang="en-GB" sz="4400" dirty="0">
                <a:latin typeface="Calibri"/>
                <a:ea typeface="MS PGothic"/>
                <a:cs typeface="Segoe UI"/>
              </a:rPr>
              <a:t> </a:t>
            </a:r>
          </a:p>
          <a:p>
            <a:pPr algn="ctr"/>
            <a:endParaRPr lang="en-US" sz="4400" dirty="0">
              <a:ea typeface="MS PGothic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67646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76DAB36-C991-ED3D-FA96-6D11D80D8E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419163"/>
              </p:ext>
            </p:extLst>
          </p:nvPr>
        </p:nvGraphicFramePr>
        <p:xfrm>
          <a:off x="7215420" y="400739"/>
          <a:ext cx="3136766" cy="61535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6766">
                  <a:extLst>
                    <a:ext uri="{9D8B030D-6E8A-4147-A177-3AD203B41FA5}">
                      <a16:colId xmlns:a16="http://schemas.microsoft.com/office/drawing/2014/main" val="2544206129"/>
                    </a:ext>
                  </a:extLst>
                </a:gridCol>
              </a:tblGrid>
              <a:tr h="88814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disastr</a:t>
                      </a: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ous</a:t>
                      </a:r>
                      <a:endParaRPr lang="en-GB" sz="3600">
                        <a:effectLst/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5521131"/>
                  </a:ext>
                </a:extLst>
              </a:tr>
              <a:tr h="91986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marvell</a:t>
                      </a: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ous</a:t>
                      </a:r>
                      <a:endParaRPr lang="en-GB" sz="3600">
                        <a:effectLst/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388933"/>
                  </a:ext>
                </a:extLst>
              </a:tr>
              <a:tr h="84056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36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misch</a:t>
                      </a:r>
                      <a:r>
                        <a:rPr lang="en-GB" sz="36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ie</a:t>
                      </a:r>
                      <a:r>
                        <a:rPr lang="en-GB" sz="36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v</a:t>
                      </a:r>
                      <a:r>
                        <a:rPr lang="en-GB" sz="36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ious</a:t>
                      </a:r>
                      <a:endParaRPr lang="en-GB" sz="36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ＭＳ Ｐゴシック"/>
                        <a:cs typeface="Times New Roman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0991954"/>
                  </a:ext>
                </a:extLst>
              </a:tr>
              <a:tr h="98330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accompan</a:t>
                      </a: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/>
                          <a:ea typeface="ＭＳ Ｐゴシック"/>
                          <a:cs typeface="Times New Roman"/>
                        </a:rPr>
                        <a:t>y</a:t>
                      </a:r>
                      <a:endParaRPr lang="en-GB" sz="3600">
                        <a:effectLst/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0716216"/>
                  </a:ext>
                </a:extLst>
              </a:tr>
              <a:tr h="84056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Ｐゴシック"/>
                        </a:rPr>
                        <a:t>dictionar</a:t>
                      </a: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/>
                          <a:ea typeface="ＭＳ Ｐゴシック"/>
                        </a:rPr>
                        <a:t>y</a:t>
                      </a:r>
                      <a:endParaRPr lang="en-GB" sz="3600">
                        <a:effectLst/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348284"/>
                  </a:ext>
                </a:extLst>
              </a:tr>
              <a:tr h="84056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Ｐゴシック"/>
                        </a:rPr>
                        <a:t>committ</a:t>
                      </a: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/>
                          <a:ea typeface="ＭＳ Ｐゴシック"/>
                        </a:rPr>
                        <a:t>ee</a:t>
                      </a:r>
                      <a:r>
                        <a:rPr lang="en-GB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ＭＳ Ｐゴシック"/>
                        </a:rPr>
                        <a:t> </a:t>
                      </a:r>
                      <a:endParaRPr lang="en-GB" sz="3600">
                        <a:effectLst/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6850837"/>
                  </a:ext>
                </a:extLst>
              </a:tr>
              <a:tr h="84056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3600" dirty="0">
                          <a:latin typeface="Calibri"/>
                        </a:rPr>
                        <a:t>guarant</a:t>
                      </a:r>
                      <a:r>
                        <a:rPr lang="en-GB" sz="3600" dirty="0">
                          <a:solidFill>
                            <a:schemeClr val="tx2"/>
                          </a:solidFill>
                          <a:latin typeface="Calibri"/>
                        </a:rPr>
                        <a:t>ee</a:t>
                      </a:r>
                      <a:r>
                        <a:rPr lang="en-GB" sz="3600" dirty="0">
                          <a:latin typeface="Calibri"/>
                        </a:rPr>
                        <a:t> </a:t>
                      </a:r>
                      <a:endParaRPr lang="en-GB" sz="3600">
                        <a:effectLst/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339452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098BF16-5AFB-8F7C-B813-91C913A8C527}"/>
              </a:ext>
            </a:extLst>
          </p:cNvPr>
          <p:cNvSpPr txBox="1"/>
          <p:nvPr/>
        </p:nvSpPr>
        <p:spPr>
          <a:xfrm>
            <a:off x="1782025" y="597529"/>
            <a:ext cx="5187635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dirty="0">
                <a:latin typeface="Calibri"/>
                <a:ea typeface="MS PGothic"/>
                <a:cs typeface="Segoe UI"/>
              </a:rPr>
              <a:t>Practise your spellings in creative ways!</a:t>
            </a:r>
            <a:r>
              <a:rPr lang="en-US" sz="4400" dirty="0">
                <a:latin typeface="Calibri"/>
                <a:ea typeface="MS PGothic"/>
                <a:cs typeface="Calibri"/>
              </a:rPr>
              <a:t> </a:t>
            </a:r>
          </a:p>
          <a:p>
            <a:pPr algn="ctr"/>
            <a:endParaRPr lang="en-US" sz="4400" dirty="0">
              <a:latin typeface="Calibri"/>
              <a:ea typeface="MS PGothic"/>
              <a:cs typeface="Calibri"/>
            </a:endParaRPr>
          </a:p>
          <a:p>
            <a:pPr algn="ctr"/>
            <a:r>
              <a:rPr lang="en-GB" sz="4400" b="1" dirty="0">
                <a:latin typeface="Calibri"/>
                <a:ea typeface="MS PGothic"/>
                <a:cs typeface="Segoe UI"/>
              </a:rPr>
              <a:t>Week 3</a:t>
            </a:r>
            <a:r>
              <a:rPr lang="en-GB" sz="4400" dirty="0">
                <a:latin typeface="Calibri"/>
                <a:ea typeface="MS PGothic"/>
                <a:cs typeface="Segoe UI"/>
              </a:rPr>
              <a:t> </a:t>
            </a:r>
          </a:p>
          <a:p>
            <a:pPr algn="ctr"/>
            <a:endParaRPr lang="en-US" sz="4400" dirty="0">
              <a:ea typeface="MS PGothic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8768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76DAB36-C991-ED3D-FA96-6D11D80D8E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705725"/>
              </p:ext>
            </p:extLst>
          </p:nvPr>
        </p:nvGraphicFramePr>
        <p:xfrm>
          <a:off x="7215420" y="400739"/>
          <a:ext cx="3136766" cy="61535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6766">
                  <a:extLst>
                    <a:ext uri="{9D8B030D-6E8A-4147-A177-3AD203B41FA5}">
                      <a16:colId xmlns:a16="http://schemas.microsoft.com/office/drawing/2014/main" val="2544206129"/>
                    </a:ext>
                  </a:extLst>
                </a:gridCol>
              </a:tblGrid>
              <a:tr h="88814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MS PGothic"/>
                          <a:cs typeface="Times New Roman"/>
                        </a:rPr>
                        <a:t>rhyme</a:t>
                      </a:r>
                      <a:endParaRPr lang="en-US" sz="3600"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5521131"/>
                  </a:ext>
                </a:extLst>
              </a:tr>
              <a:tr h="91986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MS PGothic"/>
                          <a:cs typeface="Times New Roman"/>
                        </a:rPr>
                        <a:t>rhythm</a:t>
                      </a:r>
                      <a:endParaRPr lang="en-US" sz="3600"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388933"/>
                  </a:ext>
                </a:extLst>
              </a:tr>
              <a:tr h="84056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MS PGothic"/>
                          <a:cs typeface="Times New Roman"/>
                        </a:rPr>
                        <a:t>symbol</a:t>
                      </a:r>
                      <a:endParaRPr lang="en-US" sz="3600"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0991954"/>
                  </a:ext>
                </a:extLst>
              </a:tr>
              <a:tr h="98330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MS PGothic"/>
                          <a:cs typeface="Times New Roman"/>
                        </a:rPr>
                        <a:t>system</a:t>
                      </a:r>
                      <a:endParaRPr lang="en-US" sz="3600"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0716216"/>
                  </a:ext>
                </a:extLst>
              </a:tr>
              <a:tr h="84056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MS PGothic"/>
                          <a:cs typeface="Times New Roman"/>
                        </a:rPr>
                        <a:t>physical</a:t>
                      </a:r>
                      <a:endParaRPr lang="en-US" sz="3600"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348284"/>
                  </a:ext>
                </a:extLst>
              </a:tr>
              <a:tr h="84056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MS PGothic"/>
                        </a:rPr>
                        <a:t>privilege</a:t>
                      </a:r>
                      <a:endParaRPr lang="en-US" sz="3600"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6850837"/>
                  </a:ext>
                </a:extLst>
              </a:tr>
              <a:tr h="84056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ea typeface="MS PGothic"/>
                        </a:rPr>
                        <a:t>occupy</a:t>
                      </a:r>
                      <a:endParaRPr lang="en-US" sz="3600">
                        <a:latin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339452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098BF16-5AFB-8F7C-B813-91C913A8C527}"/>
              </a:ext>
            </a:extLst>
          </p:cNvPr>
          <p:cNvSpPr txBox="1"/>
          <p:nvPr/>
        </p:nvSpPr>
        <p:spPr>
          <a:xfrm>
            <a:off x="1782025" y="597529"/>
            <a:ext cx="5187635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dirty="0">
                <a:latin typeface="Calibri"/>
                <a:ea typeface="MS PGothic"/>
                <a:cs typeface="Segoe UI"/>
              </a:rPr>
              <a:t>Practise your spellings in creative ways!</a:t>
            </a:r>
            <a:r>
              <a:rPr lang="en-US" sz="4400" dirty="0">
                <a:latin typeface="Calibri"/>
                <a:ea typeface="MS PGothic"/>
                <a:cs typeface="Calibri"/>
              </a:rPr>
              <a:t> </a:t>
            </a:r>
          </a:p>
          <a:p>
            <a:pPr algn="ctr"/>
            <a:endParaRPr lang="en-US" sz="4400" dirty="0">
              <a:latin typeface="Calibri"/>
              <a:ea typeface="MS PGothic"/>
              <a:cs typeface="Calibri"/>
            </a:endParaRPr>
          </a:p>
          <a:p>
            <a:pPr algn="ctr"/>
            <a:r>
              <a:rPr lang="en-GB" sz="4400" b="1" dirty="0">
                <a:latin typeface="Calibri"/>
                <a:ea typeface="MS PGothic"/>
                <a:cs typeface="Segoe UI"/>
              </a:rPr>
              <a:t>Week 4</a:t>
            </a:r>
            <a:r>
              <a:rPr lang="en-GB" sz="4400" dirty="0">
                <a:latin typeface="Calibri"/>
                <a:ea typeface="MS PGothic"/>
                <a:cs typeface="Segoe UI"/>
              </a:rPr>
              <a:t> </a:t>
            </a:r>
          </a:p>
          <a:p>
            <a:pPr algn="ctr"/>
            <a:endParaRPr lang="en-US" sz="4400" dirty="0">
              <a:ea typeface="MS PGothic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7066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76DAB36-C991-ED3D-FA96-6D11D80D8E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932548"/>
              </p:ext>
            </p:extLst>
          </p:nvPr>
        </p:nvGraphicFramePr>
        <p:xfrm>
          <a:off x="7205049" y="113168"/>
          <a:ext cx="3136766" cy="66214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6766">
                  <a:extLst>
                    <a:ext uri="{9D8B030D-6E8A-4147-A177-3AD203B41FA5}">
                      <a16:colId xmlns:a16="http://schemas.microsoft.com/office/drawing/2014/main" val="2544206129"/>
                    </a:ext>
                  </a:extLst>
                </a:gridCol>
              </a:tblGrid>
              <a:tr h="83843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MS PGothic"/>
                          <a:cs typeface="Times New Roman"/>
                        </a:rPr>
                        <a:t>bruise</a:t>
                      </a:r>
                      <a:endParaRPr lang="en-US" sz="2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5521131"/>
                  </a:ext>
                </a:extLst>
              </a:tr>
              <a:tr h="87067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MS PGothic"/>
                          <a:cs typeface="Times New Roman"/>
                        </a:rPr>
                        <a:t>bargain</a:t>
                      </a:r>
                      <a:endParaRPr lang="en-US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388933"/>
                  </a:ext>
                </a:extLst>
              </a:tr>
              <a:tr h="79543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MS PGothic"/>
                          <a:cs typeface="Times New Roman"/>
                        </a:rPr>
                        <a:t>was/were</a:t>
                      </a:r>
                      <a:endParaRPr lang="en-US" sz="2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0991954"/>
                  </a:ext>
                </a:extLst>
              </a:tr>
              <a:tr h="93517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MS PGothic"/>
                          <a:cs typeface="Times New Roman"/>
                        </a:rPr>
                        <a:t>cemetery</a:t>
                      </a:r>
                      <a:endParaRPr lang="en-US" sz="2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0716216"/>
                  </a:ext>
                </a:extLst>
              </a:tr>
              <a:tr h="79543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latin typeface="Comic Sans MS"/>
                        </a:rPr>
                        <a:t>recognise</a:t>
                      </a:r>
                      <a:endParaRPr lang="en-US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348284"/>
                  </a:ext>
                </a:extLst>
              </a:tr>
              <a:tr h="79543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/>
                        </a:rPr>
                        <a:t>recommend</a:t>
                      </a:r>
                      <a:endParaRPr lang="en-US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6850837"/>
                  </a:ext>
                </a:extLst>
              </a:tr>
              <a:tr h="79543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/>
                        </a:rPr>
                        <a:t>relevant </a:t>
                      </a:r>
                      <a:endParaRPr lang="en-US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3394521"/>
                  </a:ext>
                </a:extLst>
              </a:tr>
              <a:tr h="79543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/>
                        </a:rPr>
                        <a:t>restaurant </a:t>
                      </a:r>
                      <a:endParaRPr lang="en-US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973390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098BF16-5AFB-8F7C-B813-91C913A8C527}"/>
              </a:ext>
            </a:extLst>
          </p:cNvPr>
          <p:cNvSpPr txBox="1"/>
          <p:nvPr/>
        </p:nvSpPr>
        <p:spPr>
          <a:xfrm>
            <a:off x="1782025" y="597528"/>
            <a:ext cx="5187635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dirty="0">
                <a:latin typeface="Calibri"/>
                <a:ea typeface="MS PGothic"/>
                <a:cs typeface="Segoe UI"/>
              </a:rPr>
              <a:t>Practise your spellings in creative ways!</a:t>
            </a:r>
            <a:r>
              <a:rPr lang="en-US" sz="4400" dirty="0">
                <a:latin typeface="Calibri"/>
                <a:ea typeface="MS PGothic"/>
                <a:cs typeface="Calibri"/>
              </a:rPr>
              <a:t> </a:t>
            </a:r>
          </a:p>
          <a:p>
            <a:pPr algn="ctr"/>
            <a:endParaRPr lang="en-US" sz="4400" dirty="0">
              <a:latin typeface="Calibri"/>
              <a:ea typeface="MS PGothic"/>
              <a:cs typeface="Calibri"/>
            </a:endParaRPr>
          </a:p>
          <a:p>
            <a:pPr algn="ctr"/>
            <a:r>
              <a:rPr lang="en-GB" sz="4400" b="1" dirty="0">
                <a:latin typeface="Calibri"/>
                <a:ea typeface="MS PGothic"/>
                <a:cs typeface="Segoe UI"/>
              </a:rPr>
              <a:t>Week 5</a:t>
            </a:r>
            <a:endParaRPr lang="en-GB" sz="4400" dirty="0">
              <a:latin typeface="Calibri"/>
              <a:ea typeface="MS PGothic"/>
              <a:cs typeface="Segoe UI"/>
            </a:endParaRPr>
          </a:p>
          <a:p>
            <a:pPr algn="ctr"/>
            <a:endParaRPr lang="en-US" sz="4400" dirty="0">
              <a:ea typeface="MS PGothic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8859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76DAB36-C991-ED3D-FA96-6D11D80D8E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850559"/>
              </p:ext>
            </p:extLst>
          </p:nvPr>
        </p:nvGraphicFramePr>
        <p:xfrm>
          <a:off x="7226737" y="49918"/>
          <a:ext cx="3136766" cy="67116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6766">
                  <a:extLst>
                    <a:ext uri="{9D8B030D-6E8A-4147-A177-3AD203B41FA5}">
                      <a16:colId xmlns:a16="http://schemas.microsoft.com/office/drawing/2014/main" val="2544206129"/>
                    </a:ext>
                  </a:extLst>
                </a:gridCol>
              </a:tblGrid>
              <a:tr h="84985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ＭＳ Ｐゴシック"/>
                          <a:cs typeface="Times New Roman"/>
                        </a:rPr>
                        <a:t>thorough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5521131"/>
                  </a:ext>
                </a:extLst>
              </a:tr>
              <a:tr h="88254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ＭＳ Ｐゴシック"/>
                          <a:cs typeface="Times New Roman"/>
                        </a:rPr>
                        <a:t>category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388933"/>
                  </a:ext>
                </a:extLst>
              </a:tr>
              <a:tr h="80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ＭＳ Ｐゴシック"/>
                          <a:cs typeface="Times New Roman"/>
                        </a:rPr>
                        <a:t>forty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0991954"/>
                  </a:ext>
                </a:extLst>
              </a:tr>
              <a:tr h="94791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ＭＳ Ｐゴシック"/>
                          <a:cs typeface="Times New Roman"/>
                        </a:rPr>
                        <a:t>dictionary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0716216"/>
                  </a:ext>
                </a:extLst>
              </a:tr>
              <a:tr h="80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ＭＳ Ｐゴシック"/>
                          <a:cs typeface="Times New Roman"/>
                        </a:rPr>
                        <a:t>accompany 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348284"/>
                  </a:ext>
                </a:extLst>
              </a:tr>
              <a:tr h="80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ＭＳ Ｐゴシック"/>
                        </a:rPr>
                        <a:t>variety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6850837"/>
                  </a:ext>
                </a:extLst>
              </a:tr>
              <a:tr h="80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ＭＳ Ｐゴシック"/>
                        </a:rPr>
                        <a:t>immediately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3394521"/>
                  </a:ext>
                </a:extLst>
              </a:tr>
              <a:tr h="80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ＭＳ Ｐゴシック"/>
                        </a:rPr>
                        <a:t>frequently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266172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098BF16-5AFB-8F7C-B813-91C913A8C527}"/>
              </a:ext>
            </a:extLst>
          </p:cNvPr>
          <p:cNvSpPr txBox="1"/>
          <p:nvPr/>
        </p:nvSpPr>
        <p:spPr>
          <a:xfrm>
            <a:off x="1782025" y="597528"/>
            <a:ext cx="5187635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dirty="0">
                <a:latin typeface="Calibri"/>
                <a:ea typeface="MS PGothic"/>
                <a:cs typeface="Segoe UI"/>
              </a:rPr>
              <a:t>Practise your spellings in creative ways!</a:t>
            </a:r>
            <a:r>
              <a:rPr lang="en-US" sz="4400" dirty="0">
                <a:latin typeface="Calibri"/>
                <a:ea typeface="MS PGothic"/>
                <a:cs typeface="Calibri"/>
              </a:rPr>
              <a:t> </a:t>
            </a:r>
          </a:p>
          <a:p>
            <a:pPr algn="ctr"/>
            <a:endParaRPr lang="en-US" sz="4400" dirty="0">
              <a:latin typeface="Calibri"/>
              <a:ea typeface="MS PGothic"/>
              <a:cs typeface="Calibri"/>
            </a:endParaRPr>
          </a:p>
          <a:p>
            <a:pPr algn="ctr"/>
            <a:r>
              <a:rPr lang="en-GB" sz="4400" b="1" dirty="0">
                <a:latin typeface="Calibri"/>
                <a:ea typeface="MS PGothic"/>
                <a:cs typeface="Segoe UI"/>
              </a:rPr>
              <a:t>Week 6</a:t>
            </a:r>
            <a:r>
              <a:rPr lang="en-GB" sz="4400" dirty="0">
                <a:latin typeface="Calibri"/>
                <a:ea typeface="MS PGothic"/>
                <a:cs typeface="Segoe UI"/>
              </a:rPr>
              <a:t> </a:t>
            </a:r>
          </a:p>
          <a:p>
            <a:pPr algn="ctr"/>
            <a:endParaRPr lang="en-US" sz="4400" dirty="0">
              <a:ea typeface="MS PGothic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81084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9F5208B3CF004E9CEF0D2277D42920" ma:contentTypeVersion="18" ma:contentTypeDescription="Create a new document." ma:contentTypeScope="" ma:versionID="c785a19569a3915d42a8ec63c1f3acde">
  <xsd:schema xmlns:xsd="http://www.w3.org/2001/XMLSchema" xmlns:xs="http://www.w3.org/2001/XMLSchema" xmlns:p="http://schemas.microsoft.com/office/2006/metadata/properties" xmlns:ns2="d2f5ad65-7b50-424d-b6c9-b8996d629881" xmlns:ns3="47c9a9f1-703d-4280-927b-1074eb7ef86a" targetNamespace="http://schemas.microsoft.com/office/2006/metadata/properties" ma:root="true" ma:fieldsID="abfce8c473c931ebd115c769e15673c2" ns2:_="" ns3:_="">
    <xsd:import namespace="d2f5ad65-7b50-424d-b6c9-b8996d629881"/>
    <xsd:import namespace="47c9a9f1-703d-4280-927b-1074eb7ef86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f5ad65-7b50-424d-b6c9-b8996d62988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0cf44850-e72e-43a2-89c8-222bfdf97a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c9a9f1-703d-4280-927b-1074eb7ef86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5c92f635-9dc5-4f4f-8f74-58792e4c0826}" ma:internalName="TaxCatchAll" ma:showField="CatchAllData" ma:web="47c9a9f1-703d-4280-927b-1074eb7ef86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2f5ad65-7b50-424d-b6c9-b8996d629881">
      <Terms xmlns="http://schemas.microsoft.com/office/infopath/2007/PartnerControls"/>
    </lcf76f155ced4ddcb4097134ff3c332f>
    <TaxCatchAll xmlns="47c9a9f1-703d-4280-927b-1074eb7ef86a" xsi:nil="true"/>
  </documentManagement>
</p:properties>
</file>

<file path=customXml/itemProps1.xml><?xml version="1.0" encoding="utf-8"?>
<ds:datastoreItem xmlns:ds="http://schemas.openxmlformats.org/officeDocument/2006/customXml" ds:itemID="{2B6CE099-518D-4A16-B9D4-4523FF3278F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A11A334-8F90-43B6-B6BE-87FD6DE866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f5ad65-7b50-424d-b6c9-b8996d629881"/>
    <ds:schemaRef ds:uri="47c9a9f1-703d-4280-927b-1074eb7ef86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1BC7D71-A8D2-4DF8-B2E2-FB71A38B617C}">
  <ds:schemaRefs>
    <ds:schemaRef ds:uri="http://purl.org/dc/terms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d2f5ad65-7b50-424d-b6c9-b8996d629881"/>
    <ds:schemaRef ds:uri="http://purl.org/dc/dcmitype/"/>
    <ds:schemaRef ds:uri="http://schemas.microsoft.com/office/2006/metadata/properties"/>
    <ds:schemaRef ds:uri="http://schemas.openxmlformats.org/package/2006/metadata/core-properties"/>
    <ds:schemaRef ds:uri="47c9a9f1-703d-4280-927b-1074eb7ef86a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116</Words>
  <Application>Microsoft Office PowerPoint</Application>
  <PresentationFormat>Widescreen</PresentationFormat>
  <Paragraphs>64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J Godden</dc:creator>
  <cp:lastModifiedBy>Joe Godden</cp:lastModifiedBy>
  <cp:revision>16</cp:revision>
  <cp:lastPrinted>2025-09-04T14:37:25Z</cp:lastPrinted>
  <dcterms:created xsi:type="dcterms:W3CDTF">2023-08-31T09:36:11Z</dcterms:created>
  <dcterms:modified xsi:type="dcterms:W3CDTF">2025-09-04T15:24:35Z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0x010100BF9F5208B3CF004E9CEF0D2277D42920</vt:lpwstr>
  </property>
  <property fmtid="{D5CDD505-2E9C-101B-9397-08002B2CF9AE}" pid="3" name="MediaServiceImageTags">
    <vt:lpwstr/>
  </property>
</Properties>
</file>